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16"/>
  </p:notesMasterIdLst>
  <p:sldIdLst>
    <p:sldId id="256" r:id="rId2"/>
    <p:sldId id="257" r:id="rId3"/>
    <p:sldId id="258" r:id="rId4"/>
    <p:sldId id="259" r:id="rId5"/>
    <p:sldId id="260" r:id="rId6"/>
    <p:sldId id="262" r:id="rId7"/>
    <p:sldId id="261" r:id="rId8"/>
    <p:sldId id="263" r:id="rId9"/>
    <p:sldId id="265" r:id="rId10"/>
    <p:sldId id="266" r:id="rId11"/>
    <p:sldId id="273" r:id="rId12"/>
    <p:sldId id="267" r:id="rId13"/>
    <p:sldId id="278" r:id="rId14"/>
    <p:sldId id="279" r:id="rId15"/>
  </p:sldIdLst>
  <p:sldSz cx="6858000" cy="9144000" type="screen4x3"/>
  <p:notesSz cx="6797675" cy="99266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DEE8"/>
    <a:srgbClr val="B7DE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776" y="-318"/>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253A2879-D194-4372-9385-7A9ED51318DA}" type="datetimeFigureOut">
              <a:rPr lang="zh-CN" altLang="en-US" smtClean="0"/>
              <a:pPr/>
              <a:t>2023/4/20</a:t>
            </a:fld>
            <a:endParaRPr lang="zh-CN" altLang="en-US"/>
          </a:p>
        </p:txBody>
      </p:sp>
      <p:sp>
        <p:nvSpPr>
          <p:cNvPr id="4" name="幻灯片图像占位符 3"/>
          <p:cNvSpPr>
            <a:spLocks noGrp="1" noRot="1" noChangeAspect="1"/>
          </p:cNvSpPr>
          <p:nvPr>
            <p:ph type="sldImg" idx="2"/>
          </p:nvPr>
        </p:nvSpPr>
        <p:spPr>
          <a:xfrm>
            <a:off x="2003425" y="744538"/>
            <a:ext cx="2790825"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36299EF-DFCE-4980-B703-0024BB7BF7F2}" type="slidenum">
              <a:rPr lang="zh-CN" altLang="en-US" smtClean="0"/>
              <a:pPr/>
              <a:t>‹#›</a:t>
            </a:fld>
            <a:endParaRPr lang="zh-CN" altLang="en-US"/>
          </a:p>
        </p:txBody>
      </p:sp>
    </p:spTree>
    <p:extLst>
      <p:ext uri="{BB962C8B-B14F-4D97-AF65-F5344CB8AC3E}">
        <p14:creationId xmlns:p14="http://schemas.microsoft.com/office/powerpoint/2010/main" val="2812620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0</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9</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10</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11</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12</a:t>
            </a:fld>
            <a:endParaRPr lang="zh-CN" altLang="en-US"/>
          </a:p>
        </p:txBody>
      </p:sp>
    </p:spTree>
    <p:extLst>
      <p:ext uri="{BB962C8B-B14F-4D97-AF65-F5344CB8AC3E}">
        <p14:creationId xmlns:p14="http://schemas.microsoft.com/office/powerpoint/2010/main" val="3251818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13</a:t>
            </a:fld>
            <a:endParaRPr lang="zh-CN" altLang="en-US"/>
          </a:p>
        </p:txBody>
      </p:sp>
    </p:spTree>
    <p:extLst>
      <p:ext uri="{BB962C8B-B14F-4D97-AF65-F5344CB8AC3E}">
        <p14:creationId xmlns:p14="http://schemas.microsoft.com/office/powerpoint/2010/main" val="2463155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1</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2</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3</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4</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5</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6</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7</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6299EF-DFCE-4980-B703-0024BB7BF7F2}" type="slidenum">
              <a:rPr lang="zh-CN" altLang="en-US" smtClean="0"/>
              <a:pPr/>
              <a:t>8</a:t>
            </a:fld>
            <a:endParaRPr lang="zh-CN" altLang="en-US"/>
          </a:p>
        </p:txBody>
      </p:sp>
    </p:spTree>
    <p:extLst>
      <p:ext uri="{BB962C8B-B14F-4D97-AF65-F5344CB8AC3E}">
        <p14:creationId xmlns:p14="http://schemas.microsoft.com/office/powerpoint/2010/main" val="21509304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tx2">
            <a:lumMod val="75000"/>
            <a:alpha val="0"/>
          </a:schemeClr>
        </a:solidFill>
        <a:effectLst/>
      </p:bgPr>
    </p:bg>
    <p:spTree>
      <p:nvGrpSpPr>
        <p:cNvPr id="1" name=""/>
        <p:cNvGrpSpPr/>
        <p:nvPr/>
      </p:nvGrpSpPr>
      <p:grpSpPr>
        <a:xfrm>
          <a:off x="0" y="0"/>
          <a:ext cx="0" cy="0"/>
          <a:chOff x="0" y="0"/>
          <a:chExt cx="0" cy="0"/>
        </a:xfrm>
      </p:grpSpPr>
      <p:cxnSp>
        <p:nvCxnSpPr>
          <p:cNvPr id="8" name="直接连接符 7"/>
          <p:cNvCxnSpPr/>
          <p:nvPr userDrawn="1"/>
        </p:nvCxnSpPr>
        <p:spPr>
          <a:xfrm flipV="1">
            <a:off x="549160" y="614415"/>
            <a:ext cx="4140000" cy="1536"/>
          </a:xfrm>
          <a:prstGeom prst="line">
            <a:avLst/>
          </a:prstGeom>
          <a:ln w="28575">
            <a:solidFill>
              <a:schemeClr val="tx2">
                <a:lumMod val="50000"/>
                <a:alpha val="67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a:spLocks noChangeArrowheads="1"/>
          </p:cNvSpPr>
          <p:nvPr userDrawn="1"/>
        </p:nvSpPr>
        <p:spPr bwMode="auto">
          <a:xfrm>
            <a:off x="6278413" y="8820472"/>
            <a:ext cx="576163" cy="188912"/>
          </a:xfrm>
          <a:prstGeom prst="rect">
            <a:avLst/>
          </a:prstGeom>
          <a:noFill/>
          <a:ln w="9525">
            <a:noFill/>
            <a:miter lim="800000"/>
            <a:headEnd/>
            <a:tailEnd/>
          </a:ln>
          <a:effectLst/>
        </p:spPr>
        <p:txBody>
          <a:bodyPr lIns="99176" tIns="49589" rIns="99176" bIns="49589" anchor="ctr"/>
          <a:lstStyle/>
          <a:p>
            <a:pPr algn="ctr" defTabSz="872856" fontAlgn="base">
              <a:spcBef>
                <a:spcPct val="0"/>
              </a:spcBef>
              <a:spcAft>
                <a:spcPct val="0"/>
              </a:spcAft>
              <a:defRPr/>
            </a:pPr>
            <a:fld id="{E72781F8-647D-4E41-9C49-F2F74EACC3F7}" type="slidenum">
              <a:rPr lang="en-US" altLang="zh-CN" sz="1500">
                <a:solidFill>
                  <a:prstClr val="black">
                    <a:lumMod val="50000"/>
                    <a:lumOff val="50000"/>
                  </a:prstClr>
                </a:solidFill>
                <a:latin typeface="Arial" charset="0"/>
                <a:ea typeface="宋体" pitchFamily="2" charset="-122"/>
              </a:rPr>
              <a:pPr algn="ctr" defTabSz="872856" fontAlgn="base">
                <a:spcBef>
                  <a:spcPct val="0"/>
                </a:spcBef>
                <a:spcAft>
                  <a:spcPct val="0"/>
                </a:spcAft>
                <a:defRPr/>
              </a:pPr>
              <a:t>‹#›</a:t>
            </a:fld>
            <a:endParaRPr lang="en-US" altLang="zh-CN" sz="1500" dirty="0">
              <a:solidFill>
                <a:prstClr val="black">
                  <a:lumMod val="50000"/>
                  <a:lumOff val="50000"/>
                </a:prstClr>
              </a:solidFill>
              <a:latin typeface="Arial" charset="0"/>
              <a:ea typeface="宋体" pitchFamily="2" charset="-122"/>
            </a:endParaRPr>
          </a:p>
        </p:txBody>
      </p:sp>
      <p:grpSp>
        <p:nvGrpSpPr>
          <p:cNvPr id="13" name="组合 12"/>
          <p:cNvGrpSpPr/>
          <p:nvPr userDrawn="1"/>
        </p:nvGrpSpPr>
        <p:grpSpPr>
          <a:xfrm>
            <a:off x="188640" y="260649"/>
            <a:ext cx="297051" cy="396000"/>
            <a:chOff x="406574" y="236732"/>
            <a:chExt cx="612048" cy="593261"/>
          </a:xfrm>
        </p:grpSpPr>
        <p:sp>
          <p:nvSpPr>
            <p:cNvPr id="14" name="矩形 13"/>
            <p:cNvSpPr/>
            <p:nvPr userDrawn="1"/>
          </p:nvSpPr>
          <p:spPr>
            <a:xfrm>
              <a:off x="406574" y="236732"/>
              <a:ext cx="504000" cy="504000"/>
            </a:xfrm>
            <a:prstGeom prst="rect">
              <a:avLst/>
            </a:prstGeom>
            <a:solidFill>
              <a:schemeClr val="tx2">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694606" y="512239"/>
              <a:ext cx="324016" cy="3177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标题 1"/>
          <p:cNvSpPr>
            <a:spLocks noGrp="1"/>
          </p:cNvSpPr>
          <p:nvPr>
            <p:ph type="title" hasCustomPrompt="1"/>
          </p:nvPr>
        </p:nvSpPr>
        <p:spPr>
          <a:xfrm>
            <a:off x="548680" y="104649"/>
            <a:ext cx="3846340" cy="428629"/>
          </a:xfrm>
          <a:prstGeom prst="rect">
            <a:avLst/>
          </a:prstGeom>
        </p:spPr>
        <p:txBody>
          <a:bodyPr vert="horz" lIns="65464" tIns="32732" rIns="65464" bIns="32732" rtlCol="0" anchor="b">
            <a:noAutofit/>
          </a:bodyPr>
          <a:lstStyle>
            <a:lvl1pPr algn="l">
              <a:defRPr lang="zh-CN" altLang="en-US" sz="2100" b="1" i="0" baseline="0" dirty="0">
                <a:solidFill>
                  <a:schemeClr val="tx1"/>
                </a:solidFill>
                <a:effectLst/>
                <a:latin typeface="微软雅黑" panose="020B0503020204020204" pitchFamily="34" charset="-122"/>
                <a:ea typeface="微软雅黑" panose="020B0503020204020204" pitchFamily="34" charset="-122"/>
              </a:defRPr>
            </a:lvl1pPr>
          </a:lstStyle>
          <a:p>
            <a:pPr lvl="0" defTabSz="490981">
              <a:lnSpc>
                <a:spcPct val="90000"/>
              </a:lnSpc>
            </a:pPr>
            <a:r>
              <a:rPr lang="en-US" altLang="zh-CN" dirty="0"/>
              <a:t>XXX</a:t>
            </a:r>
            <a:endParaRPr lang="zh-CN" altLang="en-US" dirty="0"/>
          </a:p>
        </p:txBody>
      </p:sp>
      <p:pic>
        <p:nvPicPr>
          <p:cNvPr id="1026" name="Picture 2" descr="C:\Users\1106094\Desktop\北现logo\BHMC_Logo_Horizontal_Blue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802979" y="237766"/>
            <a:ext cx="1866381" cy="3051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342900" y="366184"/>
            <a:ext cx="6172200" cy="1524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342900" y="2133601"/>
            <a:ext cx="6172200" cy="6034617"/>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342900" y="8475134"/>
            <a:ext cx="1600200" cy="486833"/>
          </a:xfrm>
          <a:prstGeom prst="rect">
            <a:avLst/>
          </a:prstGeom>
        </p:spPr>
        <p:txBody>
          <a:bodyPr/>
          <a:lstStyle/>
          <a:p>
            <a:fld id="{530820CF-B880-4189-942D-D702A7CBA730}" type="datetimeFigureOut">
              <a:rPr lang="zh-CN" altLang="en-US" smtClean="0"/>
              <a:pPr/>
              <a:t>2023/4/20</a:t>
            </a:fld>
            <a:endParaRPr lang="zh-CN" altLang="en-US"/>
          </a:p>
        </p:txBody>
      </p:sp>
      <p:sp>
        <p:nvSpPr>
          <p:cNvPr id="5" name="页脚占位符 4"/>
          <p:cNvSpPr>
            <a:spLocks noGrp="1"/>
          </p:cNvSpPr>
          <p:nvPr>
            <p:ph type="ftr" sz="quarter" idx="11"/>
          </p:nvPr>
        </p:nvSpPr>
        <p:spPr>
          <a:xfrm>
            <a:off x="2343150" y="8475134"/>
            <a:ext cx="2171700" cy="486833"/>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4914900" y="8475134"/>
            <a:ext cx="1600200" cy="486833"/>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972050" y="366185"/>
            <a:ext cx="1543050" cy="7802033"/>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342900" y="366185"/>
            <a:ext cx="4514850" cy="780203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342900" y="8475134"/>
            <a:ext cx="1600200" cy="486833"/>
          </a:xfrm>
          <a:prstGeom prst="rect">
            <a:avLst/>
          </a:prstGeom>
        </p:spPr>
        <p:txBody>
          <a:bodyPr/>
          <a:lstStyle/>
          <a:p>
            <a:fld id="{530820CF-B880-4189-942D-D702A7CBA730}" type="datetimeFigureOut">
              <a:rPr lang="zh-CN" altLang="en-US" smtClean="0"/>
              <a:pPr/>
              <a:t>2023/4/20</a:t>
            </a:fld>
            <a:endParaRPr lang="zh-CN" altLang="en-US"/>
          </a:p>
        </p:txBody>
      </p:sp>
      <p:sp>
        <p:nvSpPr>
          <p:cNvPr id="5" name="页脚占位符 4"/>
          <p:cNvSpPr>
            <a:spLocks noGrp="1"/>
          </p:cNvSpPr>
          <p:nvPr>
            <p:ph type="ftr" sz="quarter" idx="11"/>
          </p:nvPr>
        </p:nvSpPr>
        <p:spPr>
          <a:xfrm>
            <a:off x="2343150" y="8475134"/>
            <a:ext cx="2171700" cy="486833"/>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4914900" y="8475134"/>
            <a:ext cx="1600200" cy="486833"/>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541735" y="5875867"/>
            <a:ext cx="5829300" cy="1816100"/>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541735" y="3875618"/>
            <a:ext cx="5829300" cy="2000249"/>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342900" y="8475134"/>
            <a:ext cx="1600200" cy="486833"/>
          </a:xfrm>
          <a:prstGeom prst="rect">
            <a:avLst/>
          </a:prstGeom>
        </p:spPr>
        <p:txBody>
          <a:bodyPr/>
          <a:lstStyle/>
          <a:p>
            <a:fld id="{530820CF-B880-4189-942D-D702A7CBA730}" type="datetimeFigureOut">
              <a:rPr lang="zh-CN" altLang="en-US" smtClean="0"/>
              <a:pPr/>
              <a:t>2023/4/20</a:t>
            </a:fld>
            <a:endParaRPr lang="zh-CN" altLang="en-US"/>
          </a:p>
        </p:txBody>
      </p:sp>
      <p:sp>
        <p:nvSpPr>
          <p:cNvPr id="5" name="页脚占位符 4"/>
          <p:cNvSpPr>
            <a:spLocks noGrp="1"/>
          </p:cNvSpPr>
          <p:nvPr>
            <p:ph type="ftr" sz="quarter" idx="11"/>
          </p:nvPr>
        </p:nvSpPr>
        <p:spPr>
          <a:xfrm>
            <a:off x="2343150" y="8475134"/>
            <a:ext cx="2171700" cy="486833"/>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4914900" y="8475134"/>
            <a:ext cx="1600200" cy="486833"/>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342900" y="366184"/>
            <a:ext cx="6172200" cy="1524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342900" y="2133601"/>
            <a:ext cx="3028950" cy="603461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3486150" y="2133601"/>
            <a:ext cx="3028950" cy="603461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342900" y="8475134"/>
            <a:ext cx="1600200" cy="486833"/>
          </a:xfrm>
          <a:prstGeom prst="rect">
            <a:avLst/>
          </a:prstGeom>
        </p:spPr>
        <p:txBody>
          <a:bodyPr/>
          <a:lstStyle/>
          <a:p>
            <a:fld id="{530820CF-B880-4189-942D-D702A7CBA730}" type="datetimeFigureOut">
              <a:rPr lang="zh-CN" altLang="en-US" smtClean="0"/>
              <a:pPr/>
              <a:t>2023/4/20</a:t>
            </a:fld>
            <a:endParaRPr lang="zh-CN" altLang="en-US"/>
          </a:p>
        </p:txBody>
      </p:sp>
      <p:sp>
        <p:nvSpPr>
          <p:cNvPr id="6" name="页脚占位符 5"/>
          <p:cNvSpPr>
            <a:spLocks noGrp="1"/>
          </p:cNvSpPr>
          <p:nvPr>
            <p:ph type="ftr" sz="quarter" idx="11"/>
          </p:nvPr>
        </p:nvSpPr>
        <p:spPr>
          <a:xfrm>
            <a:off x="2343150" y="8475134"/>
            <a:ext cx="2171700" cy="486833"/>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4914900" y="8475134"/>
            <a:ext cx="1600200" cy="486833"/>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342900" y="366184"/>
            <a:ext cx="6172200" cy="1524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342900" y="2046817"/>
            <a:ext cx="3030141" cy="85301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342900" y="2899833"/>
            <a:ext cx="3030141" cy="526838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3483769" y="2046817"/>
            <a:ext cx="3031331" cy="85301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3483769" y="2899833"/>
            <a:ext cx="3031331" cy="526838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342900" y="8475134"/>
            <a:ext cx="1600200" cy="486833"/>
          </a:xfrm>
          <a:prstGeom prst="rect">
            <a:avLst/>
          </a:prstGeom>
        </p:spPr>
        <p:txBody>
          <a:bodyPr/>
          <a:lstStyle/>
          <a:p>
            <a:fld id="{530820CF-B880-4189-942D-D702A7CBA730}" type="datetimeFigureOut">
              <a:rPr lang="zh-CN" altLang="en-US" smtClean="0"/>
              <a:pPr/>
              <a:t>2023/4/20</a:t>
            </a:fld>
            <a:endParaRPr lang="zh-CN" altLang="en-US"/>
          </a:p>
        </p:txBody>
      </p:sp>
      <p:sp>
        <p:nvSpPr>
          <p:cNvPr id="8" name="页脚占位符 7"/>
          <p:cNvSpPr>
            <a:spLocks noGrp="1"/>
          </p:cNvSpPr>
          <p:nvPr>
            <p:ph type="ftr" sz="quarter" idx="11"/>
          </p:nvPr>
        </p:nvSpPr>
        <p:spPr>
          <a:xfrm>
            <a:off x="2343150" y="8475134"/>
            <a:ext cx="2171700" cy="486833"/>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4914900" y="8475134"/>
            <a:ext cx="1600200" cy="486833"/>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342900" y="366184"/>
            <a:ext cx="6172200" cy="152400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342900" y="8475134"/>
            <a:ext cx="1600200" cy="486833"/>
          </a:xfrm>
          <a:prstGeom prst="rect">
            <a:avLst/>
          </a:prstGeom>
        </p:spPr>
        <p:txBody>
          <a:bodyPr/>
          <a:lstStyle/>
          <a:p>
            <a:fld id="{530820CF-B880-4189-942D-D702A7CBA730}" type="datetimeFigureOut">
              <a:rPr lang="zh-CN" altLang="en-US" smtClean="0"/>
              <a:pPr/>
              <a:t>2023/4/20</a:t>
            </a:fld>
            <a:endParaRPr lang="zh-CN" altLang="en-US"/>
          </a:p>
        </p:txBody>
      </p:sp>
      <p:sp>
        <p:nvSpPr>
          <p:cNvPr id="4" name="页脚占位符 3"/>
          <p:cNvSpPr>
            <a:spLocks noGrp="1"/>
          </p:cNvSpPr>
          <p:nvPr>
            <p:ph type="ftr" sz="quarter" idx="11"/>
          </p:nvPr>
        </p:nvSpPr>
        <p:spPr>
          <a:xfrm>
            <a:off x="2343150" y="8475134"/>
            <a:ext cx="2171700" cy="486833"/>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4914900" y="8475134"/>
            <a:ext cx="1600200" cy="486833"/>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342900" y="8475134"/>
            <a:ext cx="1600200" cy="486833"/>
          </a:xfrm>
          <a:prstGeom prst="rect">
            <a:avLst/>
          </a:prstGeom>
        </p:spPr>
        <p:txBody>
          <a:bodyPr/>
          <a:lstStyle/>
          <a:p>
            <a:fld id="{530820CF-B880-4189-942D-D702A7CBA730}" type="datetimeFigureOut">
              <a:rPr lang="zh-CN" altLang="en-US" smtClean="0"/>
              <a:pPr/>
              <a:t>2023/4/20</a:t>
            </a:fld>
            <a:endParaRPr lang="zh-CN" altLang="en-US"/>
          </a:p>
        </p:txBody>
      </p:sp>
      <p:sp>
        <p:nvSpPr>
          <p:cNvPr id="3" name="页脚占位符 2"/>
          <p:cNvSpPr>
            <a:spLocks noGrp="1"/>
          </p:cNvSpPr>
          <p:nvPr>
            <p:ph type="ftr" sz="quarter" idx="11"/>
          </p:nvPr>
        </p:nvSpPr>
        <p:spPr>
          <a:xfrm>
            <a:off x="2343150" y="8475134"/>
            <a:ext cx="2171700" cy="486833"/>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4914900" y="8475134"/>
            <a:ext cx="1600200" cy="486833"/>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42900" y="364067"/>
            <a:ext cx="2256235" cy="154940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2681287" y="364067"/>
            <a:ext cx="3833813" cy="7804151"/>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342900" y="1913467"/>
            <a:ext cx="2256235" cy="625475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342900" y="8475134"/>
            <a:ext cx="1600200" cy="486833"/>
          </a:xfrm>
          <a:prstGeom prst="rect">
            <a:avLst/>
          </a:prstGeom>
        </p:spPr>
        <p:txBody>
          <a:bodyPr/>
          <a:lstStyle/>
          <a:p>
            <a:fld id="{530820CF-B880-4189-942D-D702A7CBA730}" type="datetimeFigureOut">
              <a:rPr lang="zh-CN" altLang="en-US" smtClean="0"/>
              <a:pPr/>
              <a:t>2023/4/20</a:t>
            </a:fld>
            <a:endParaRPr lang="zh-CN" altLang="en-US"/>
          </a:p>
        </p:txBody>
      </p:sp>
      <p:sp>
        <p:nvSpPr>
          <p:cNvPr id="6" name="页脚占位符 5"/>
          <p:cNvSpPr>
            <a:spLocks noGrp="1"/>
          </p:cNvSpPr>
          <p:nvPr>
            <p:ph type="ftr" sz="quarter" idx="11"/>
          </p:nvPr>
        </p:nvSpPr>
        <p:spPr>
          <a:xfrm>
            <a:off x="2343150" y="8475134"/>
            <a:ext cx="2171700" cy="486833"/>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4914900" y="8475134"/>
            <a:ext cx="1600200" cy="486833"/>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344216" y="6400800"/>
            <a:ext cx="4114800" cy="755651"/>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344216" y="817033"/>
            <a:ext cx="4114800" cy="5486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344216" y="7156451"/>
            <a:ext cx="4114800" cy="10731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342900" y="8475134"/>
            <a:ext cx="1600200" cy="486833"/>
          </a:xfrm>
          <a:prstGeom prst="rect">
            <a:avLst/>
          </a:prstGeom>
        </p:spPr>
        <p:txBody>
          <a:bodyPr/>
          <a:lstStyle/>
          <a:p>
            <a:fld id="{530820CF-B880-4189-942D-D702A7CBA730}" type="datetimeFigureOut">
              <a:rPr lang="zh-CN" altLang="en-US" smtClean="0"/>
              <a:pPr/>
              <a:t>2023/4/20</a:t>
            </a:fld>
            <a:endParaRPr lang="zh-CN" altLang="en-US"/>
          </a:p>
        </p:txBody>
      </p:sp>
      <p:sp>
        <p:nvSpPr>
          <p:cNvPr id="6" name="页脚占位符 5"/>
          <p:cNvSpPr>
            <a:spLocks noGrp="1"/>
          </p:cNvSpPr>
          <p:nvPr>
            <p:ph type="ftr" sz="quarter" idx="11"/>
          </p:nvPr>
        </p:nvSpPr>
        <p:spPr>
          <a:xfrm>
            <a:off x="2343150" y="8475134"/>
            <a:ext cx="2171700" cy="486833"/>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4914900" y="8475134"/>
            <a:ext cx="1600200" cy="486833"/>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609" y="1656865"/>
            <a:ext cx="6858000" cy="1200329"/>
          </a:xfrm>
          <a:prstGeom prst="rect">
            <a:avLst/>
          </a:prstGeom>
          <a:noFill/>
        </p:spPr>
        <p:txBody>
          <a:bodyPr wrap="square" rtlCol="0">
            <a:spAutoFit/>
            <a:scene3d>
              <a:camera prst="orthographicFront"/>
              <a:lightRig rig="freezing" dir="t"/>
            </a:scene3d>
            <a:sp3d prstMaterial="matte"/>
          </a:bodyPr>
          <a:lstStyle/>
          <a:p>
            <a:pPr algn="ctr"/>
            <a:r>
              <a:rPr lang="zh-CN" altLang="en-US" sz="3600" b="1" dirty="0">
                <a:solidFill>
                  <a:schemeClr val="bg1"/>
                </a:solidFill>
                <a:latin typeface="微软雅黑" pitchFamily="34" charset="-122"/>
                <a:ea typeface="微软雅黑" pitchFamily="34" charset="-122"/>
              </a:rPr>
              <a:t>北京现代授权服务站</a:t>
            </a:r>
            <a:endParaRPr lang="en-US" altLang="zh-CN" sz="3600" b="1" dirty="0">
              <a:solidFill>
                <a:schemeClr val="bg1"/>
              </a:solidFill>
              <a:latin typeface="微软雅黑" pitchFamily="34" charset="-122"/>
              <a:ea typeface="微软雅黑" pitchFamily="34" charset="-122"/>
            </a:endParaRPr>
          </a:p>
          <a:p>
            <a:pPr algn="ctr"/>
            <a:r>
              <a:rPr lang="zh-CN" altLang="en-US" sz="3600" b="1" dirty="0">
                <a:solidFill>
                  <a:schemeClr val="bg1"/>
                </a:solidFill>
                <a:latin typeface="微软雅黑" pitchFamily="34" charset="-122"/>
                <a:ea typeface="微软雅黑" pitchFamily="34" charset="-122"/>
              </a:rPr>
              <a:t>申请书</a:t>
            </a:r>
            <a:r>
              <a:rPr lang="en-US" altLang="zh-CN" sz="2400" b="1" dirty="0">
                <a:solidFill>
                  <a:schemeClr val="bg1"/>
                </a:solidFill>
                <a:latin typeface="微软雅黑" pitchFamily="34" charset="-122"/>
                <a:ea typeface="微软雅黑" pitchFamily="34" charset="-122"/>
              </a:rPr>
              <a:t>(</a:t>
            </a:r>
            <a:r>
              <a:rPr lang="en-US" altLang="zh-CN" sz="2400" b="1" dirty="0">
                <a:solidFill>
                  <a:schemeClr val="bg1"/>
                </a:solidFill>
                <a:latin typeface="Arial" pitchFamily="34" charset="0"/>
                <a:ea typeface="微软雅黑" pitchFamily="34" charset="-122"/>
                <a:cs typeface="Arial" pitchFamily="34" charset="0"/>
              </a:rPr>
              <a:t>2023</a:t>
            </a:r>
            <a:r>
              <a:rPr lang="zh-CN" altLang="en-US" sz="2400" b="1" dirty="0">
                <a:solidFill>
                  <a:schemeClr val="bg1"/>
                </a:solidFill>
                <a:latin typeface="微软雅黑" pitchFamily="34" charset="-122"/>
                <a:ea typeface="微软雅黑" pitchFamily="34" charset="-122"/>
              </a:rPr>
              <a:t>版</a:t>
            </a:r>
            <a:r>
              <a:rPr lang="en-US" altLang="zh-CN" sz="2400" b="1" dirty="0">
                <a:solidFill>
                  <a:schemeClr val="bg1"/>
                </a:solidFill>
                <a:latin typeface="微软雅黑" pitchFamily="34" charset="-122"/>
                <a:ea typeface="微软雅黑" pitchFamily="34" charset="-122"/>
              </a:rPr>
              <a:t>)</a:t>
            </a:r>
            <a:endParaRPr lang="zh-CN" altLang="en-US" sz="2400" b="1" dirty="0">
              <a:solidFill>
                <a:schemeClr val="bg1"/>
              </a:solidFill>
              <a:latin typeface="微软雅黑" pitchFamily="34" charset="-122"/>
              <a:ea typeface="微软雅黑" pitchFamily="34" charset="-122"/>
            </a:endParaRPr>
          </a:p>
        </p:txBody>
      </p:sp>
      <p:graphicFrame>
        <p:nvGraphicFramePr>
          <p:cNvPr id="14" name="表格 13"/>
          <p:cNvGraphicFramePr>
            <a:graphicFrameLocks noGrp="1"/>
          </p:cNvGraphicFramePr>
          <p:nvPr>
            <p:extLst>
              <p:ext uri="{D42A27DB-BD31-4B8C-83A1-F6EECF244321}">
                <p14:modId xmlns:p14="http://schemas.microsoft.com/office/powerpoint/2010/main" val="19482822"/>
              </p:ext>
            </p:extLst>
          </p:nvPr>
        </p:nvGraphicFramePr>
        <p:xfrm>
          <a:off x="428604" y="6516216"/>
          <a:ext cx="6000817" cy="1335196"/>
        </p:xfrm>
        <a:graphic>
          <a:graphicData uri="http://schemas.openxmlformats.org/drawingml/2006/table">
            <a:tbl>
              <a:tblPr firstRow="1" bandRow="1">
                <a:effectLst>
                  <a:innerShdw blurRad="63500" dist="50800">
                    <a:prstClr val="black">
                      <a:alpha val="50000"/>
                    </a:prstClr>
                  </a:innerShdw>
                </a:effectLst>
                <a:tableStyleId>{2D5ABB26-0587-4C30-8999-92F81FD0307C}</a:tableStyleId>
              </a:tblPr>
              <a:tblGrid>
                <a:gridCol w="1071570">
                  <a:extLst>
                    <a:ext uri="{9D8B030D-6E8A-4147-A177-3AD203B41FA5}">
                      <a16:colId xmlns:a16="http://schemas.microsoft.com/office/drawing/2014/main" val="20000"/>
                    </a:ext>
                  </a:extLst>
                </a:gridCol>
                <a:gridCol w="4929247">
                  <a:extLst>
                    <a:ext uri="{9D8B030D-6E8A-4147-A177-3AD203B41FA5}">
                      <a16:colId xmlns:a16="http://schemas.microsoft.com/office/drawing/2014/main" val="20001"/>
                    </a:ext>
                  </a:extLst>
                </a:gridCol>
              </a:tblGrid>
              <a:tr h="333799">
                <a:tc>
                  <a:txBody>
                    <a:bodyPr/>
                    <a:lstStyle/>
                    <a:p>
                      <a:pPr algn="ctr"/>
                      <a:r>
                        <a:rPr lang="zh-CN" altLang="en-US" sz="1400" b="1" dirty="0">
                          <a:solidFill>
                            <a:schemeClr val="bg1"/>
                          </a:solidFill>
                          <a:latin typeface="微软雅黑" pitchFamily="34" charset="-122"/>
                          <a:ea typeface="微软雅黑" pitchFamily="34" charset="-122"/>
                        </a:rPr>
                        <a:t>申请公司</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zh-CN" altLang="en-US" sz="1400" b="0" dirty="0">
                          <a:solidFill>
                            <a:schemeClr val="bg1"/>
                          </a:solidFill>
                          <a:latin typeface="微软雅黑" pitchFamily="34" charset="-122"/>
                          <a:ea typeface="微软雅黑" pitchFamily="34" charset="-122"/>
                        </a:rPr>
                        <a:t>“请填写申请单位的名称”</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33799">
                <a:tc>
                  <a:txBody>
                    <a:bodyPr/>
                    <a:lstStyle/>
                    <a:p>
                      <a:pPr algn="ctr"/>
                      <a:r>
                        <a:rPr lang="zh-CN" altLang="en-US" sz="1400" b="1" dirty="0">
                          <a:solidFill>
                            <a:schemeClr val="bg1"/>
                          </a:solidFill>
                          <a:latin typeface="微软雅黑" pitchFamily="34" charset="-122"/>
                          <a:ea typeface="微软雅黑" pitchFamily="34" charset="-122"/>
                        </a:rPr>
                        <a:t>申请城市</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zh-CN" altLang="en-US" sz="1400" b="0" dirty="0">
                          <a:solidFill>
                            <a:schemeClr val="bg1"/>
                          </a:solidFill>
                          <a:latin typeface="微软雅黑" pitchFamily="34" charset="-122"/>
                          <a:ea typeface="微软雅黑" pitchFamily="34" charset="-122"/>
                        </a:rPr>
                        <a:t>“请填写拟建站的城市”</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33799">
                <a:tc>
                  <a:txBody>
                    <a:bodyPr/>
                    <a:lstStyle/>
                    <a:p>
                      <a:pPr algn="ctr"/>
                      <a:r>
                        <a:rPr lang="zh-CN" altLang="en-US" sz="1400" b="1" dirty="0">
                          <a:solidFill>
                            <a:schemeClr val="bg1"/>
                          </a:solidFill>
                          <a:latin typeface="微软雅黑" pitchFamily="34" charset="-122"/>
                          <a:ea typeface="微软雅黑" pitchFamily="34" charset="-122"/>
                        </a:rPr>
                        <a:t>建设方案</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zh-CN" altLang="en-US" sz="1400" b="0" dirty="0">
                          <a:solidFill>
                            <a:schemeClr val="bg1"/>
                          </a:solidFill>
                          <a:latin typeface="微软雅黑" pitchFamily="34" charset="-122"/>
                          <a:ea typeface="微软雅黑" pitchFamily="34" charset="-122"/>
                        </a:rPr>
                        <a:t>请填写“新建”或“改建”</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33799">
                <a:tc>
                  <a:txBody>
                    <a:bodyPr/>
                    <a:lstStyle/>
                    <a:p>
                      <a:pPr algn="ctr"/>
                      <a:r>
                        <a:rPr lang="zh-CN" altLang="en-US" sz="1400" b="1" dirty="0">
                          <a:solidFill>
                            <a:schemeClr val="bg1"/>
                          </a:solidFill>
                          <a:latin typeface="微软雅黑" pitchFamily="34" charset="-122"/>
                          <a:ea typeface="微软雅黑" pitchFamily="34" charset="-122"/>
                        </a:rPr>
                        <a:t>申请日期</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400" b="0" dirty="0">
                          <a:solidFill>
                            <a:schemeClr val="bg1"/>
                          </a:solidFill>
                          <a:latin typeface="微软雅黑" pitchFamily="34" charset="-122"/>
                          <a:ea typeface="微软雅黑" pitchFamily="34" charset="-122"/>
                        </a:rPr>
                        <a:t>“请填写申请日期”</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pic>
        <p:nvPicPr>
          <p:cNvPr id="2050" name="Picture 2" descr="C:\Users\1106094\Desktop\北现logo\BHMC_Logo_Vertical_White_RG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48666" y="325421"/>
            <a:ext cx="1009725" cy="718817"/>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84784" y="3275856"/>
            <a:ext cx="3650140" cy="223224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8680" y="104649"/>
            <a:ext cx="4464496" cy="428629"/>
          </a:xfrm>
        </p:spPr>
        <p:txBody>
          <a:bodyPr/>
          <a:lstStyle/>
          <a:p>
            <a:pPr fontAlgn="ctr"/>
            <a:r>
              <a:rPr lang="en-US" altLang="zh-CN" sz="2000" dirty="0">
                <a:latin typeface="Arial" pitchFamily="34" charset="0"/>
                <a:cs typeface="Arial" pitchFamily="34" charset="0"/>
              </a:rPr>
              <a:t>9. </a:t>
            </a:r>
            <a:r>
              <a:rPr sz="2000" dirty="0">
                <a:latin typeface="Arial" pitchFamily="34" charset="0"/>
                <a:cs typeface="Arial" pitchFamily="34" charset="0"/>
              </a:rPr>
              <a:t>新建或改建场地情况</a:t>
            </a:r>
            <a:endParaRPr lang="zh-CN" altLang="en-US" sz="2000" dirty="0">
              <a:latin typeface="迷你简中等线"/>
            </a:endParaRPr>
          </a:p>
        </p:txBody>
      </p:sp>
      <p:graphicFrame>
        <p:nvGraphicFramePr>
          <p:cNvPr id="6" name="表格 5"/>
          <p:cNvGraphicFramePr>
            <a:graphicFrameLocks noGrp="1"/>
          </p:cNvGraphicFramePr>
          <p:nvPr>
            <p:extLst>
              <p:ext uri="{D42A27DB-BD31-4B8C-83A1-F6EECF244321}">
                <p14:modId xmlns:p14="http://schemas.microsoft.com/office/powerpoint/2010/main" val="94214074"/>
              </p:ext>
            </p:extLst>
          </p:nvPr>
        </p:nvGraphicFramePr>
        <p:xfrm>
          <a:off x="214290" y="857224"/>
          <a:ext cx="6357979" cy="8124055"/>
        </p:xfrm>
        <a:graphic>
          <a:graphicData uri="http://schemas.openxmlformats.org/drawingml/2006/table">
            <a:tbl>
              <a:tblPr/>
              <a:tblGrid>
                <a:gridCol w="979600">
                  <a:extLst>
                    <a:ext uri="{9D8B030D-6E8A-4147-A177-3AD203B41FA5}">
                      <a16:colId xmlns:a16="http://schemas.microsoft.com/office/drawing/2014/main" val="20000"/>
                    </a:ext>
                  </a:extLst>
                </a:gridCol>
                <a:gridCol w="489800">
                  <a:extLst>
                    <a:ext uri="{9D8B030D-6E8A-4147-A177-3AD203B41FA5}">
                      <a16:colId xmlns:a16="http://schemas.microsoft.com/office/drawing/2014/main" val="20001"/>
                    </a:ext>
                  </a:extLst>
                </a:gridCol>
                <a:gridCol w="1469400">
                  <a:extLst>
                    <a:ext uri="{9D8B030D-6E8A-4147-A177-3AD203B41FA5}">
                      <a16:colId xmlns:a16="http://schemas.microsoft.com/office/drawing/2014/main" val="20002"/>
                    </a:ext>
                  </a:extLst>
                </a:gridCol>
                <a:gridCol w="489800">
                  <a:extLst>
                    <a:ext uri="{9D8B030D-6E8A-4147-A177-3AD203B41FA5}">
                      <a16:colId xmlns:a16="http://schemas.microsoft.com/office/drawing/2014/main" val="20003"/>
                    </a:ext>
                  </a:extLst>
                </a:gridCol>
                <a:gridCol w="979600">
                  <a:extLst>
                    <a:ext uri="{9D8B030D-6E8A-4147-A177-3AD203B41FA5}">
                      <a16:colId xmlns:a16="http://schemas.microsoft.com/office/drawing/2014/main" val="20004"/>
                    </a:ext>
                  </a:extLst>
                </a:gridCol>
                <a:gridCol w="1949779">
                  <a:extLst>
                    <a:ext uri="{9D8B030D-6E8A-4147-A177-3AD203B41FA5}">
                      <a16:colId xmlns:a16="http://schemas.microsoft.com/office/drawing/2014/main" val="20005"/>
                    </a:ext>
                  </a:extLst>
                </a:gridCol>
              </a:tblGrid>
              <a:tr h="288000">
                <a:tc gridSpan="6">
                  <a:txBody>
                    <a:bodyPr/>
                    <a:lstStyle/>
                    <a:p>
                      <a:pPr algn="ctr" fontAlgn="ctr"/>
                      <a:r>
                        <a:rPr lang="zh-CN" altLang="en-US" sz="1000" b="1" i="0" u="none" strike="noStrike">
                          <a:solidFill>
                            <a:srgbClr val="C00000"/>
                          </a:solidFill>
                          <a:latin typeface="微软雅黑" pitchFamily="34" charset="-122"/>
                          <a:ea typeface="微软雅黑" pitchFamily="34" charset="-122"/>
                        </a:rPr>
                        <a:t>  服务站选址</a:t>
                      </a:r>
                      <a:r>
                        <a:rPr lang="zh-CN" altLang="en-US" sz="1000" b="1" i="0" u="none" strike="noStrike" dirty="0">
                          <a:solidFill>
                            <a:srgbClr val="C00000"/>
                          </a:solidFill>
                          <a:latin typeface="微软雅黑" pitchFamily="34" charset="-122"/>
                          <a:ea typeface="微软雅黑" pitchFamily="34" charset="-122"/>
                        </a:rPr>
                        <a:t>基本情况</a:t>
                      </a:r>
                    </a:p>
                  </a:txBody>
                  <a:tcPr marL="2914" marR="2914" marT="2914"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000" b="1" i="0" u="none" strike="noStrike">
                        <a:latin typeface="迷你简中等线"/>
                      </a:endParaRP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pPr algn="l" fontAlgn="ctr"/>
                      <a:endParaRPr lang="zh-CN" altLang="en-US" sz="1000" b="1" i="0" u="none" strike="noStrike">
                        <a:latin typeface="迷你简中等线"/>
                      </a:endParaRP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pPr algn="l" fontAlgn="ctr"/>
                      <a:endParaRPr lang="zh-CN" altLang="en-US" sz="1000" b="1" i="0" u="none" strike="noStrike">
                        <a:latin typeface="迷你简中等线"/>
                      </a:endParaRP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00"/>
                  </a:ext>
                </a:extLst>
              </a:tr>
              <a:tr h="288000">
                <a:tc>
                  <a:txBody>
                    <a:bodyPr/>
                    <a:lstStyle/>
                    <a:p>
                      <a:pPr algn="ctr" fontAlgn="ctr"/>
                      <a:r>
                        <a:rPr lang="zh-CN" altLang="en-US" sz="1000" b="1" i="0" u="none" strike="noStrike" dirty="0">
                          <a:solidFill>
                            <a:schemeClr val="tx1"/>
                          </a:solidFill>
                          <a:latin typeface="微软雅黑" pitchFamily="34" charset="-122"/>
                          <a:ea typeface="微软雅黑" pitchFamily="34" charset="-122"/>
                        </a:rPr>
                        <a:t>建店地址</a:t>
                      </a:r>
                    </a:p>
                  </a:txBody>
                  <a:tcPr marL="2914" marR="2914" marT="291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5">
                  <a:txBody>
                    <a:bodyPr/>
                    <a:lstStyle/>
                    <a:p>
                      <a:pPr algn="ctr" fontAlgn="ctr"/>
                      <a:r>
                        <a:rPr lang="zh-CN" altLang="en-US" sz="1000" b="1" i="0" u="none" strike="noStrike" dirty="0">
                          <a:latin typeface="微软雅黑" pitchFamily="34" charset="-122"/>
                          <a:ea typeface="微软雅黑" pitchFamily="34" charset="-122"/>
                        </a:rPr>
                        <a:t>　</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1"/>
                  </a:ext>
                </a:extLst>
              </a:tr>
              <a:tr h="288000">
                <a:tc>
                  <a:txBody>
                    <a:bodyPr/>
                    <a:lstStyle/>
                    <a:p>
                      <a:pPr algn="ctr" fontAlgn="ctr"/>
                      <a:r>
                        <a:rPr lang="zh-CN" altLang="en-US" sz="1000" b="1" i="0" u="none" strike="noStrike" dirty="0">
                          <a:solidFill>
                            <a:schemeClr val="tx1"/>
                          </a:solidFill>
                          <a:latin typeface="微软雅黑" pitchFamily="34" charset="-122"/>
                          <a:ea typeface="微软雅黑" pitchFamily="34" charset="-122"/>
                        </a:rPr>
                        <a:t>建设方式</a:t>
                      </a:r>
                    </a:p>
                  </a:txBody>
                  <a:tcPr marL="2914" marR="2914" marT="291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3">
                  <a:txBody>
                    <a:bodyPr/>
                    <a:lstStyle/>
                    <a:p>
                      <a:pPr algn="ctr" fontAlgn="ctr"/>
                      <a:r>
                        <a:rPr lang="zh-CN" altLang="en-US" sz="1000" b="0" i="0" u="none" strike="noStrike" dirty="0">
                          <a:latin typeface="微软雅黑" pitchFamily="34" charset="-122"/>
                          <a:ea typeface="微软雅黑" pitchFamily="34" charset="-122"/>
                        </a:rPr>
                        <a:t>□  新建</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2">
                  <a:txBody>
                    <a:bodyPr/>
                    <a:lstStyle/>
                    <a:p>
                      <a:pPr algn="ctr" fontAlgn="ctr"/>
                      <a:r>
                        <a:rPr lang="zh-CN" altLang="en-US" sz="1000" b="0" i="0" u="none" strike="noStrike" dirty="0">
                          <a:latin typeface="微软雅黑" pitchFamily="34" charset="-122"/>
                          <a:ea typeface="微软雅黑" pitchFamily="34" charset="-122"/>
                        </a:rPr>
                        <a:t>□  改建</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02"/>
                  </a:ext>
                </a:extLst>
              </a:tr>
              <a:tr h="288000">
                <a:tc rowSpan="2">
                  <a:txBody>
                    <a:bodyPr/>
                    <a:lstStyle/>
                    <a:p>
                      <a:pPr algn="ctr" fontAlgn="ctr"/>
                      <a:r>
                        <a:rPr lang="zh-CN" altLang="en-US" sz="1000" b="1" i="0" u="none" strike="noStrike" dirty="0">
                          <a:solidFill>
                            <a:schemeClr val="tx1"/>
                          </a:solidFill>
                          <a:latin typeface="微软雅黑" pitchFamily="34" charset="-122"/>
                          <a:ea typeface="微软雅黑" pitchFamily="34" charset="-122"/>
                        </a:rPr>
                        <a:t>场地面积</a:t>
                      </a:r>
                    </a:p>
                  </a:txBody>
                  <a:tcPr marL="2914" marR="2914" marT="291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ctr" fontAlgn="ctr"/>
                      <a:r>
                        <a:rPr lang="zh-CN" altLang="en-US" sz="1000" b="0" i="0" u="none" strike="noStrike" dirty="0">
                          <a:latin typeface="微软雅黑" pitchFamily="34" charset="-122"/>
                          <a:ea typeface="微软雅黑" pitchFamily="34" charset="-122"/>
                        </a:rPr>
                        <a:t>新</a:t>
                      </a:r>
                      <a:br>
                        <a:rPr lang="zh-CN" altLang="en-US" sz="1000" b="0" i="0" u="none" strike="noStrike" dirty="0">
                          <a:latin typeface="微软雅黑" pitchFamily="34" charset="-122"/>
                          <a:ea typeface="微软雅黑" pitchFamily="34" charset="-122"/>
                        </a:rPr>
                      </a:br>
                      <a:r>
                        <a:rPr lang="zh-CN" altLang="en-US" sz="1000" b="0" i="0" u="none" strike="noStrike" dirty="0">
                          <a:latin typeface="微软雅黑" pitchFamily="34" charset="-122"/>
                          <a:ea typeface="微软雅黑" pitchFamily="34" charset="-122"/>
                        </a:rPr>
                        <a:t>建</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4">
                  <a:txBody>
                    <a:bodyPr/>
                    <a:lstStyle/>
                    <a:p>
                      <a:pPr algn="l" fontAlgn="ctr"/>
                      <a:r>
                        <a:rPr lang="zh-CN" altLang="en-US" sz="1000" b="0" i="0" u="none" strike="noStrike" dirty="0">
                          <a:latin typeface="微软雅黑" pitchFamily="34" charset="-122"/>
                          <a:ea typeface="微软雅黑" pitchFamily="34" charset="-122"/>
                        </a:rPr>
                        <a:t>土地面积</a:t>
                      </a:r>
                      <a:r>
                        <a:rPr lang="zh-CN" altLang="en-US" sz="1000" b="0" i="0" u="sng" strike="noStrike" dirty="0">
                          <a:latin typeface="微软雅黑" pitchFamily="34" charset="-122"/>
                          <a:ea typeface="微软雅黑" pitchFamily="34" charset="-122"/>
                        </a:rPr>
                        <a:t>      </a:t>
                      </a:r>
                      <a:r>
                        <a:rPr lang="en-US" altLang="zh-CN" sz="1000" b="0" i="0" u="none" strike="noStrike" dirty="0">
                          <a:latin typeface="微软雅黑" pitchFamily="34" charset="-122"/>
                          <a:ea typeface="微软雅黑" pitchFamily="34" charset="-122"/>
                        </a:rPr>
                        <a:t>m²</a:t>
                      </a:r>
                      <a:r>
                        <a:rPr lang="zh-CN" altLang="en-US" sz="1000" b="0" i="0" u="none" strike="noStrike" dirty="0">
                          <a:solidFill>
                            <a:srgbClr val="FF0000"/>
                          </a:solidFill>
                          <a:latin typeface="微软雅黑" pitchFamily="34" charset="-122"/>
                          <a:ea typeface="微软雅黑" pitchFamily="34" charset="-122"/>
                        </a:rPr>
                        <a:t>，</a:t>
                      </a:r>
                      <a:r>
                        <a:rPr lang="zh-CN" altLang="en-US" sz="1000" b="0" i="0" u="none" strike="noStrike" dirty="0">
                          <a:latin typeface="微软雅黑" pitchFamily="34" charset="-122"/>
                          <a:ea typeface="微软雅黑" pitchFamily="34" charset="-122"/>
                        </a:rPr>
                        <a:t>临街面宽</a:t>
                      </a:r>
                      <a:r>
                        <a:rPr lang="zh-CN" altLang="en-US" sz="1000" b="0" i="0" u="sng" strike="noStrike" dirty="0">
                          <a:latin typeface="微软雅黑" pitchFamily="34" charset="-122"/>
                          <a:ea typeface="微软雅黑" pitchFamily="34" charset="-122"/>
                        </a:rPr>
                        <a:t>    </a:t>
                      </a:r>
                      <a:r>
                        <a:rPr lang="en-US" altLang="zh-CN" sz="1000" b="0" i="0" u="none" strike="noStrike" dirty="0">
                          <a:latin typeface="微软雅黑" pitchFamily="34" charset="-122"/>
                          <a:ea typeface="微软雅黑" pitchFamily="34" charset="-122"/>
                        </a:rPr>
                        <a:t>m</a:t>
                      </a:r>
                      <a:r>
                        <a:rPr lang="zh-CN" altLang="en-US" sz="1000" b="0" i="0" u="none" strike="noStrike" dirty="0">
                          <a:solidFill>
                            <a:srgbClr val="FF0000"/>
                          </a:solidFill>
                          <a:latin typeface="微软雅黑" pitchFamily="34" charset="-122"/>
                          <a:ea typeface="微软雅黑" pitchFamily="34" charset="-122"/>
                        </a:rPr>
                        <a:t>，</a:t>
                      </a:r>
                      <a:r>
                        <a:rPr lang="zh-CN" altLang="en-US" sz="1000" b="0" i="0" u="none" strike="noStrike" dirty="0">
                          <a:latin typeface="微软雅黑" pitchFamily="34" charset="-122"/>
                          <a:ea typeface="微软雅黑" pitchFamily="34" charset="-122"/>
                        </a:rPr>
                        <a:t>纵深</a:t>
                      </a:r>
                      <a:r>
                        <a:rPr lang="zh-CN" altLang="en-US" sz="1000" b="0" i="0" u="sng" strike="noStrike" dirty="0">
                          <a:latin typeface="微软雅黑" pitchFamily="34" charset="-122"/>
                          <a:ea typeface="微软雅黑" pitchFamily="34" charset="-122"/>
                        </a:rPr>
                        <a:t>    </a:t>
                      </a:r>
                      <a:r>
                        <a:rPr lang="en-US" altLang="zh-CN" sz="1000" b="0" i="0" u="none" strike="noStrike" dirty="0">
                          <a:latin typeface="微软雅黑" pitchFamily="34" charset="-122"/>
                          <a:ea typeface="微软雅黑" pitchFamily="34" charset="-122"/>
                        </a:rPr>
                        <a:t>m</a:t>
                      </a:r>
                      <a:r>
                        <a:rPr lang="zh-CN" altLang="en-US" sz="1000" b="0" i="0" u="none" strike="noStrike" dirty="0">
                          <a:solidFill>
                            <a:srgbClr val="FF0000"/>
                          </a:solidFill>
                          <a:latin typeface="微软雅黑" pitchFamily="34" charset="-122"/>
                          <a:ea typeface="微软雅黑" pitchFamily="34" charset="-122"/>
                        </a:rPr>
                        <a:t>，</a:t>
                      </a:r>
                      <a:r>
                        <a:rPr lang="zh-CN" altLang="en-US" sz="1000" b="0" i="0" u="none" strike="noStrike" dirty="0">
                          <a:latin typeface="微软雅黑" pitchFamily="34" charset="-122"/>
                          <a:ea typeface="微软雅黑" pitchFamily="34" charset="-122"/>
                        </a:rPr>
                        <a:t>建筑面积</a:t>
                      </a:r>
                      <a:r>
                        <a:rPr lang="zh-CN" altLang="en-US" sz="1000" b="0" i="0" u="sng" strike="noStrike" dirty="0">
                          <a:latin typeface="微软雅黑" pitchFamily="34" charset="-122"/>
                          <a:ea typeface="微软雅黑" pitchFamily="34" charset="-122"/>
                        </a:rPr>
                        <a:t>      </a:t>
                      </a:r>
                      <a:r>
                        <a:rPr lang="en-US" altLang="zh-CN" sz="1000" b="0" i="0" u="none" strike="noStrike" dirty="0">
                          <a:latin typeface="微软雅黑" pitchFamily="34" charset="-122"/>
                          <a:ea typeface="微软雅黑" pitchFamily="34" charset="-122"/>
                        </a:rPr>
                        <a:t>m²</a:t>
                      </a:r>
                      <a:endParaRPr lang="zh-CN" altLang="en-US" sz="1000" b="0" i="0" u="none" strike="noStrike" dirty="0">
                        <a:latin typeface="微软雅黑" pitchFamily="34" charset="-122"/>
                        <a:ea typeface="微软雅黑" pitchFamily="34" charset="-122"/>
                      </a:endParaRP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3"/>
                  </a:ext>
                </a:extLst>
              </a:tr>
              <a:tr h="288000">
                <a:tc vMerge="1">
                  <a:txBody>
                    <a:bodyPr/>
                    <a:lstStyle/>
                    <a:p>
                      <a:endParaRPr lang="zh-CN" altLang="en-US"/>
                    </a:p>
                  </a:txBody>
                  <a:tcPr/>
                </a:tc>
                <a:tc>
                  <a:txBody>
                    <a:bodyPr/>
                    <a:lstStyle/>
                    <a:p>
                      <a:pPr algn="ctr" fontAlgn="ctr"/>
                      <a:r>
                        <a:rPr lang="zh-CN" altLang="en-US" sz="1000" b="0" i="0" u="none" strike="noStrike">
                          <a:latin typeface="微软雅黑" pitchFamily="34" charset="-122"/>
                          <a:ea typeface="微软雅黑" pitchFamily="34" charset="-122"/>
                        </a:rPr>
                        <a:t>改</a:t>
                      </a:r>
                      <a:br>
                        <a:rPr lang="zh-CN" altLang="en-US" sz="1000" b="0" i="0" u="none" strike="noStrike">
                          <a:latin typeface="微软雅黑" pitchFamily="34" charset="-122"/>
                          <a:ea typeface="微软雅黑" pitchFamily="34" charset="-122"/>
                        </a:rPr>
                      </a:br>
                      <a:r>
                        <a:rPr lang="zh-CN" altLang="en-US" sz="1000" b="0" i="0" u="none" strike="noStrike">
                          <a:latin typeface="微软雅黑" pitchFamily="34" charset="-122"/>
                          <a:ea typeface="微软雅黑" pitchFamily="34" charset="-122"/>
                        </a:rPr>
                        <a:t>建</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4">
                  <a:txBody>
                    <a:bodyPr/>
                    <a:lstStyle/>
                    <a:p>
                      <a:pPr algn="l" fontAlgn="ctr">
                        <a:lnSpc>
                          <a:spcPct val="150000"/>
                        </a:lnSpc>
                      </a:pPr>
                      <a:r>
                        <a:rPr lang="zh-CN" altLang="en-US" sz="1000" b="0" i="0" u="none" strike="noStrike" dirty="0">
                          <a:latin typeface="微软雅黑" pitchFamily="34" charset="-122"/>
                          <a:ea typeface="微软雅黑" pitchFamily="34" charset="-122"/>
                        </a:rPr>
                        <a:t>土地面积</a:t>
                      </a:r>
                      <a:r>
                        <a:rPr lang="zh-CN" altLang="en-US" sz="1000" b="0" i="0" u="sng" strike="noStrike" dirty="0">
                          <a:latin typeface="微软雅黑" pitchFamily="34" charset="-122"/>
                          <a:ea typeface="微软雅黑" pitchFamily="34" charset="-122"/>
                        </a:rPr>
                        <a:t>      </a:t>
                      </a:r>
                      <a:r>
                        <a:rPr lang="en-US" altLang="zh-CN" sz="1000" b="0" i="0" u="none" strike="noStrike" dirty="0">
                          <a:latin typeface="微软雅黑" pitchFamily="34" charset="-122"/>
                          <a:ea typeface="微软雅黑" pitchFamily="34" charset="-122"/>
                        </a:rPr>
                        <a:t>m²</a:t>
                      </a:r>
                      <a:r>
                        <a:rPr lang="zh-CN" altLang="en-US" sz="1000" b="0" i="0" u="none" strike="noStrike" dirty="0">
                          <a:solidFill>
                            <a:srgbClr val="FF0000"/>
                          </a:solidFill>
                          <a:latin typeface="微软雅黑" pitchFamily="34" charset="-122"/>
                          <a:ea typeface="微软雅黑" pitchFamily="34" charset="-122"/>
                        </a:rPr>
                        <a:t>，</a:t>
                      </a:r>
                      <a:r>
                        <a:rPr lang="zh-CN" altLang="en-US" sz="1000" b="0" i="0" u="none" strike="noStrike" dirty="0">
                          <a:latin typeface="微软雅黑" pitchFamily="34" charset="-122"/>
                          <a:ea typeface="微软雅黑" pitchFamily="34" charset="-122"/>
                        </a:rPr>
                        <a:t>总建筑面积</a:t>
                      </a:r>
                      <a:r>
                        <a:rPr lang="zh-CN" altLang="en-US" sz="1000" b="0" i="0" u="sng" strike="noStrike" dirty="0">
                          <a:latin typeface="微软雅黑" pitchFamily="34" charset="-122"/>
                          <a:ea typeface="微软雅黑" pitchFamily="34" charset="-122"/>
                        </a:rPr>
                        <a:t>      </a:t>
                      </a:r>
                      <a:r>
                        <a:rPr lang="en-US" altLang="zh-CN" sz="1000" b="0" i="0" u="none" strike="noStrike" dirty="0">
                          <a:latin typeface="微软雅黑" pitchFamily="34" charset="-122"/>
                          <a:ea typeface="微软雅黑" pitchFamily="34" charset="-122"/>
                        </a:rPr>
                        <a:t>m²</a:t>
                      </a:r>
                      <a:r>
                        <a:rPr lang="zh-CN" altLang="en-US" sz="1000" b="0" i="0" u="none" strike="noStrike" dirty="0">
                          <a:solidFill>
                            <a:srgbClr val="FF0000"/>
                          </a:solidFill>
                          <a:latin typeface="微软雅黑" pitchFamily="34" charset="-122"/>
                          <a:ea typeface="微软雅黑" pitchFamily="34" charset="-122"/>
                        </a:rPr>
                        <a:t>，</a:t>
                      </a:r>
                      <a:r>
                        <a:rPr lang="zh-CN" altLang="en-US" sz="1000" b="0" i="0" u="none" strike="noStrike" dirty="0">
                          <a:latin typeface="微软雅黑" pitchFamily="34" charset="-122"/>
                          <a:ea typeface="微软雅黑" pitchFamily="34" charset="-122"/>
                        </a:rPr>
                        <a:t>售后接待面积</a:t>
                      </a:r>
                      <a:r>
                        <a:rPr lang="zh-CN" altLang="en-US" sz="1000" b="0" i="0" u="sng" strike="noStrike" dirty="0">
                          <a:latin typeface="微软雅黑" pitchFamily="34" charset="-122"/>
                          <a:ea typeface="微软雅黑" pitchFamily="34" charset="-122"/>
                        </a:rPr>
                        <a:t>      </a:t>
                      </a:r>
                      <a:r>
                        <a:rPr lang="en-US" altLang="zh-CN" sz="1000" b="0" i="0" u="none" strike="noStrike" dirty="0">
                          <a:latin typeface="微软雅黑" pitchFamily="34" charset="-122"/>
                          <a:ea typeface="微软雅黑" pitchFamily="34" charset="-122"/>
                        </a:rPr>
                        <a:t>m²,</a:t>
                      </a:r>
                      <a:br>
                        <a:rPr lang="en-US" altLang="zh-CN" sz="1000" b="0" i="0" u="none" strike="noStrike" dirty="0">
                          <a:latin typeface="微软雅黑" pitchFamily="34" charset="-122"/>
                          <a:ea typeface="微软雅黑" pitchFamily="34" charset="-122"/>
                        </a:rPr>
                      </a:br>
                      <a:r>
                        <a:rPr lang="zh-CN" altLang="en-US" sz="1000" b="0" i="0" u="none" strike="noStrike" dirty="0">
                          <a:latin typeface="微软雅黑" pitchFamily="34" charset="-122"/>
                          <a:ea typeface="微软雅黑" pitchFamily="34" charset="-122"/>
                        </a:rPr>
                        <a:t>办公区面积</a:t>
                      </a:r>
                      <a:r>
                        <a:rPr lang="zh-CN" altLang="en-US" sz="1000" b="0" i="0" u="sng" strike="noStrike" dirty="0">
                          <a:latin typeface="微软雅黑" pitchFamily="34" charset="-122"/>
                          <a:ea typeface="微软雅黑" pitchFamily="34" charset="-122"/>
                        </a:rPr>
                        <a:t>      </a:t>
                      </a:r>
                      <a:r>
                        <a:rPr lang="en-US" altLang="zh-CN" sz="1000" b="0" i="0" u="none" strike="noStrike" dirty="0">
                          <a:latin typeface="微软雅黑" pitchFamily="34" charset="-122"/>
                          <a:ea typeface="微软雅黑" pitchFamily="34" charset="-122"/>
                        </a:rPr>
                        <a:t>m²</a:t>
                      </a:r>
                      <a:r>
                        <a:rPr lang="zh-CN" altLang="en-US" sz="1000" b="0" i="0" u="none" strike="noStrike" dirty="0">
                          <a:latin typeface="微软雅黑" pitchFamily="34" charset="-122"/>
                          <a:ea typeface="微软雅黑" pitchFamily="34" charset="-122"/>
                        </a:rPr>
                        <a:t>，车间面积</a:t>
                      </a:r>
                      <a:r>
                        <a:rPr lang="zh-CN" altLang="en-US" sz="1000" b="0" i="0" u="sng" strike="noStrike" dirty="0">
                          <a:latin typeface="微软雅黑" pitchFamily="34" charset="-122"/>
                          <a:ea typeface="微软雅黑" pitchFamily="34" charset="-122"/>
                        </a:rPr>
                        <a:t>      </a:t>
                      </a:r>
                      <a:r>
                        <a:rPr lang="en-US" altLang="zh-CN" sz="1000" b="0" i="0" u="none" strike="noStrike" dirty="0">
                          <a:latin typeface="微软雅黑" pitchFamily="34" charset="-122"/>
                          <a:ea typeface="微软雅黑" pitchFamily="34" charset="-122"/>
                        </a:rPr>
                        <a:t>m²</a:t>
                      </a:r>
                      <a:r>
                        <a:rPr lang="zh-CN" altLang="en-US" sz="1000" b="0" i="0" u="none" strike="noStrike" dirty="0">
                          <a:latin typeface="微软雅黑" pitchFamily="34" charset="-122"/>
                          <a:ea typeface="微软雅黑" pitchFamily="34" charset="-122"/>
                        </a:rPr>
                        <a:t>，备件库面积</a:t>
                      </a:r>
                      <a:r>
                        <a:rPr lang="zh-CN" altLang="en-US" sz="1000" b="0" i="0" u="sng" strike="noStrike" dirty="0">
                          <a:latin typeface="微软雅黑" pitchFamily="34" charset="-122"/>
                          <a:ea typeface="微软雅黑" pitchFamily="34" charset="-122"/>
                        </a:rPr>
                        <a:t>      </a:t>
                      </a:r>
                      <a:r>
                        <a:rPr lang="en-US" altLang="zh-CN" sz="1000" b="0" i="0" u="none" strike="noStrike" dirty="0">
                          <a:latin typeface="微软雅黑" pitchFamily="34" charset="-122"/>
                          <a:ea typeface="微软雅黑" pitchFamily="34" charset="-122"/>
                        </a:rPr>
                        <a:t>m²</a:t>
                      </a:r>
                      <a:r>
                        <a:rPr lang="zh-CN" altLang="en-US" sz="1000" b="0" i="0" u="none" strike="noStrike" dirty="0">
                          <a:latin typeface="微软雅黑" pitchFamily="34" charset="-122"/>
                          <a:ea typeface="微软雅黑" pitchFamily="34" charset="-122"/>
                        </a:rPr>
                        <a:t> </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4"/>
                  </a:ext>
                </a:extLst>
              </a:tr>
              <a:tr h="288000">
                <a:tc rowSpan="4">
                  <a:txBody>
                    <a:bodyPr/>
                    <a:lstStyle/>
                    <a:p>
                      <a:pPr algn="ctr" fontAlgn="ctr"/>
                      <a:r>
                        <a:rPr lang="zh-CN" altLang="en-US" sz="1000" b="1" i="0" u="none" strike="noStrike" dirty="0">
                          <a:solidFill>
                            <a:schemeClr val="tx1"/>
                          </a:solidFill>
                          <a:latin typeface="微软雅黑" pitchFamily="34" charset="-122"/>
                          <a:ea typeface="微软雅黑" pitchFamily="34" charset="-122"/>
                        </a:rPr>
                        <a:t>土地使用权权属</a:t>
                      </a:r>
                    </a:p>
                  </a:txBody>
                  <a:tcPr marL="2914" marR="2914" marT="291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rowSpan="2">
                  <a:txBody>
                    <a:bodyPr/>
                    <a:lstStyle/>
                    <a:p>
                      <a:pPr algn="ctr" fontAlgn="ctr"/>
                      <a:r>
                        <a:rPr lang="zh-CN" altLang="en-US" sz="1000" b="0" i="0" u="none" strike="noStrike" dirty="0">
                          <a:latin typeface="微软雅黑" pitchFamily="34" charset="-122"/>
                          <a:ea typeface="微软雅黑" pitchFamily="34" charset="-122"/>
                        </a:rPr>
                        <a:t>购买</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a:txBody>
                    <a:bodyPr/>
                    <a:lstStyle/>
                    <a:p>
                      <a:pPr algn="ctr" fontAlgn="ctr"/>
                      <a:r>
                        <a:rPr lang="zh-CN" altLang="en-US" sz="1000" b="0" i="0" u="none" strike="noStrike" dirty="0">
                          <a:latin typeface="微软雅黑" pitchFamily="34" charset="-122"/>
                          <a:ea typeface="微软雅黑" pitchFamily="34" charset="-122"/>
                        </a:rPr>
                        <a:t>购买金额</a:t>
                      </a:r>
                      <a:r>
                        <a:rPr lang="zh-CN" altLang="en-US" sz="1000" b="0" i="0" u="sng" strike="noStrike" dirty="0">
                          <a:latin typeface="微软雅黑" pitchFamily="34" charset="-122"/>
                          <a:ea typeface="微软雅黑" pitchFamily="34" charset="-122"/>
                        </a:rPr>
                        <a:t>：    </a:t>
                      </a:r>
                      <a:r>
                        <a:rPr lang="zh-CN" altLang="en-US" sz="1000" b="0" i="0" u="none" strike="noStrike" dirty="0">
                          <a:latin typeface="微软雅黑" pitchFamily="34" charset="-122"/>
                          <a:ea typeface="微软雅黑" pitchFamily="34" charset="-122"/>
                        </a:rPr>
                        <a:t>万元</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2">
                  <a:txBody>
                    <a:bodyPr/>
                    <a:lstStyle/>
                    <a:p>
                      <a:pPr algn="ctr" fontAlgn="ctr"/>
                      <a:r>
                        <a:rPr lang="zh-CN" altLang="en-US" sz="1000" b="0" i="0" u="none" strike="noStrike" dirty="0">
                          <a:latin typeface="微软雅黑" pitchFamily="34" charset="-122"/>
                          <a:ea typeface="微软雅黑" pitchFamily="34" charset="-122"/>
                        </a:rPr>
                        <a:t>使用年限</a:t>
                      </a:r>
                      <a:r>
                        <a:rPr lang="zh-CN" altLang="en-US" sz="1000" b="0" i="0" u="sng" strike="noStrike" dirty="0">
                          <a:latin typeface="微软雅黑" pitchFamily="34" charset="-122"/>
                          <a:ea typeface="微软雅黑" pitchFamily="34" charset="-122"/>
                        </a:rPr>
                        <a:t>：   </a:t>
                      </a:r>
                      <a:r>
                        <a:rPr lang="zh-CN" altLang="en-US" sz="1000" b="0" i="0" u="none" strike="noStrike" dirty="0">
                          <a:latin typeface="微软雅黑" pitchFamily="34" charset="-122"/>
                          <a:ea typeface="微软雅黑" pitchFamily="34" charset="-122"/>
                        </a:rPr>
                        <a:t>年</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ctr" fontAlgn="ctr"/>
                      <a:r>
                        <a:rPr lang="zh-CN" altLang="en-US" sz="1000" b="0" i="0" u="sng" strike="noStrike" dirty="0">
                          <a:latin typeface="微软雅黑" pitchFamily="34" charset="-122"/>
                          <a:ea typeface="微软雅黑" pitchFamily="34" charset="-122"/>
                        </a:rPr>
                        <a:t>    </a:t>
                      </a:r>
                      <a:r>
                        <a:rPr lang="zh-CN" altLang="en-US" sz="1000" b="0" i="0" u="none" strike="noStrike" dirty="0">
                          <a:latin typeface="微软雅黑" pitchFamily="34" charset="-122"/>
                          <a:ea typeface="微软雅黑" pitchFamily="34" charset="-122"/>
                        </a:rPr>
                        <a:t>年</a:t>
                      </a:r>
                      <a:r>
                        <a:rPr lang="zh-CN" altLang="en-US" sz="1000" b="0" i="0" u="sng" strike="noStrike" dirty="0">
                          <a:latin typeface="微软雅黑" pitchFamily="34" charset="-122"/>
                          <a:ea typeface="微软雅黑" pitchFamily="34" charset="-122"/>
                        </a:rPr>
                        <a:t>  </a:t>
                      </a:r>
                      <a:r>
                        <a:rPr lang="zh-CN" altLang="en-US" sz="1000" b="0" i="0" u="none" strike="noStrike" dirty="0">
                          <a:latin typeface="微软雅黑" pitchFamily="34" charset="-122"/>
                          <a:ea typeface="微软雅黑" pitchFamily="34" charset="-122"/>
                        </a:rPr>
                        <a:t>月</a:t>
                      </a:r>
                      <a:r>
                        <a:rPr lang="en-US" altLang="zh-CN" sz="1000" b="0" i="0" u="none" strike="noStrike" dirty="0">
                          <a:latin typeface="微软雅黑" pitchFamily="34" charset="-122"/>
                          <a:ea typeface="微软雅黑" pitchFamily="34" charset="-122"/>
                        </a:rPr>
                        <a:t>~</a:t>
                      </a:r>
                      <a:r>
                        <a:rPr lang="zh-CN" altLang="en-US" sz="1000" b="0" i="0" u="sng" strike="noStrike" dirty="0">
                          <a:latin typeface="微软雅黑" pitchFamily="34" charset="-122"/>
                          <a:ea typeface="微软雅黑" pitchFamily="34" charset="-122"/>
                        </a:rPr>
                        <a:t>    </a:t>
                      </a:r>
                      <a:r>
                        <a:rPr lang="zh-CN" altLang="en-US" sz="1000" b="0" i="0" u="none" strike="noStrike" dirty="0">
                          <a:latin typeface="微软雅黑" pitchFamily="34" charset="-122"/>
                          <a:ea typeface="微软雅黑" pitchFamily="34" charset="-122"/>
                        </a:rPr>
                        <a:t>年</a:t>
                      </a:r>
                      <a:r>
                        <a:rPr lang="zh-CN" altLang="en-US" sz="1000" b="0" i="0" u="sng" strike="noStrike" dirty="0">
                          <a:latin typeface="微软雅黑" pitchFamily="34" charset="-122"/>
                          <a:ea typeface="微软雅黑" pitchFamily="34" charset="-122"/>
                        </a:rPr>
                        <a:t>  </a:t>
                      </a:r>
                      <a:r>
                        <a:rPr lang="zh-CN" altLang="en-US" sz="1000" b="0" i="0" u="none" strike="noStrike" dirty="0">
                          <a:latin typeface="微软雅黑" pitchFamily="34" charset="-122"/>
                          <a:ea typeface="微软雅黑" pitchFamily="34" charset="-122"/>
                        </a:rPr>
                        <a:t>月</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05"/>
                  </a:ext>
                </a:extLst>
              </a:tr>
              <a:tr h="288000">
                <a:tc vMerge="1">
                  <a:txBody>
                    <a:bodyPr/>
                    <a:lstStyle/>
                    <a:p>
                      <a:endParaRPr lang="zh-CN" altLang="en-US"/>
                    </a:p>
                  </a:txBody>
                  <a:tcPr/>
                </a:tc>
                <a:tc vMerge="1">
                  <a:txBody>
                    <a:bodyPr/>
                    <a:lstStyle/>
                    <a:p>
                      <a:endParaRPr lang="zh-CN" altLang="en-US"/>
                    </a:p>
                  </a:txBody>
                  <a:tcPr/>
                </a:tc>
                <a:tc gridSpan="4">
                  <a:txBody>
                    <a:bodyPr/>
                    <a:lstStyle/>
                    <a:p>
                      <a:pPr algn="ctr" fontAlgn="ctr"/>
                      <a:r>
                        <a:rPr lang="zh-CN" altLang="en-US" sz="1000" b="0" i="0" u="none" strike="noStrike" dirty="0">
                          <a:latin typeface="微软雅黑" pitchFamily="34" charset="-122"/>
                          <a:ea typeface="微软雅黑" pitchFamily="34" charset="-122"/>
                        </a:rPr>
                        <a:t>如存在抵押，请填写抵押权人详细名称</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6"/>
                  </a:ext>
                </a:extLst>
              </a:tr>
              <a:tr h="288000">
                <a:tc vMerge="1">
                  <a:txBody>
                    <a:bodyPr/>
                    <a:lstStyle/>
                    <a:p>
                      <a:endParaRPr lang="zh-CN" altLang="en-US"/>
                    </a:p>
                  </a:txBody>
                  <a:tcPr/>
                </a:tc>
                <a:tc rowSpan="2">
                  <a:txBody>
                    <a:bodyPr/>
                    <a:lstStyle/>
                    <a:p>
                      <a:pPr algn="ctr" fontAlgn="ctr"/>
                      <a:r>
                        <a:rPr lang="zh-CN" altLang="en-US" sz="1000" b="0" i="0" u="none" strike="noStrike" dirty="0">
                          <a:latin typeface="微软雅黑" pitchFamily="34" charset="-122"/>
                          <a:ea typeface="微软雅黑" pitchFamily="34" charset="-122"/>
                        </a:rPr>
                        <a:t>租用</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a:txBody>
                    <a:bodyPr/>
                    <a:lstStyle/>
                    <a:p>
                      <a:pPr algn="ctr" fontAlgn="ctr"/>
                      <a:r>
                        <a:rPr lang="zh-CN" altLang="en-US" sz="1000" b="0" i="0" u="none" strike="noStrike">
                          <a:latin typeface="微软雅黑" pitchFamily="34" charset="-122"/>
                          <a:ea typeface="微软雅黑" pitchFamily="34" charset="-122"/>
                        </a:rPr>
                        <a:t>  年租金</a:t>
                      </a:r>
                      <a:r>
                        <a:rPr lang="zh-CN" altLang="en-US" sz="1000" b="0" i="0" u="sng" strike="noStrike">
                          <a:latin typeface="微软雅黑" pitchFamily="34" charset="-122"/>
                          <a:ea typeface="微软雅黑" pitchFamily="34" charset="-122"/>
                        </a:rPr>
                        <a:t>：    </a:t>
                      </a:r>
                      <a:r>
                        <a:rPr lang="zh-CN" altLang="en-US" sz="1000" b="0" i="0" u="none" strike="noStrike">
                          <a:latin typeface="微软雅黑" pitchFamily="34" charset="-122"/>
                          <a:ea typeface="微软雅黑" pitchFamily="34" charset="-122"/>
                        </a:rPr>
                        <a:t>万元</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2">
                  <a:txBody>
                    <a:bodyPr/>
                    <a:lstStyle/>
                    <a:p>
                      <a:pPr algn="ctr" fontAlgn="ctr"/>
                      <a:r>
                        <a:rPr lang="zh-CN" altLang="en-US" sz="1000" b="0" i="0" u="none" strike="noStrike" dirty="0">
                          <a:latin typeface="微软雅黑" pitchFamily="34" charset="-122"/>
                          <a:ea typeface="微软雅黑" pitchFamily="34" charset="-122"/>
                        </a:rPr>
                        <a:t>租赁期限</a:t>
                      </a:r>
                      <a:r>
                        <a:rPr lang="zh-CN" altLang="en-US" sz="1000" b="0" i="0" u="sng" strike="noStrike" dirty="0">
                          <a:latin typeface="微软雅黑" pitchFamily="34" charset="-122"/>
                          <a:ea typeface="微软雅黑" pitchFamily="34" charset="-122"/>
                        </a:rPr>
                        <a:t>：   </a:t>
                      </a:r>
                      <a:r>
                        <a:rPr lang="zh-CN" altLang="en-US" sz="1000" b="0" i="0" u="none" strike="noStrike" dirty="0">
                          <a:latin typeface="微软雅黑" pitchFamily="34" charset="-122"/>
                          <a:ea typeface="微软雅黑" pitchFamily="34" charset="-122"/>
                        </a:rPr>
                        <a:t>年</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ctr" fontAlgn="ctr"/>
                      <a:r>
                        <a:rPr lang="zh-CN" altLang="en-US" sz="1000" b="0" i="0" u="sng" strike="noStrike" dirty="0">
                          <a:latin typeface="微软雅黑" pitchFamily="34" charset="-122"/>
                          <a:ea typeface="微软雅黑" pitchFamily="34" charset="-122"/>
                        </a:rPr>
                        <a:t>    </a:t>
                      </a:r>
                      <a:r>
                        <a:rPr lang="zh-CN" altLang="en-US" sz="1000" b="0" i="0" u="none" strike="noStrike" dirty="0">
                          <a:latin typeface="微软雅黑" pitchFamily="34" charset="-122"/>
                          <a:ea typeface="微软雅黑" pitchFamily="34" charset="-122"/>
                        </a:rPr>
                        <a:t>年</a:t>
                      </a:r>
                      <a:r>
                        <a:rPr lang="zh-CN" altLang="en-US" sz="1000" b="0" i="0" u="sng" strike="noStrike" dirty="0">
                          <a:latin typeface="微软雅黑" pitchFamily="34" charset="-122"/>
                          <a:ea typeface="微软雅黑" pitchFamily="34" charset="-122"/>
                        </a:rPr>
                        <a:t>  </a:t>
                      </a:r>
                      <a:r>
                        <a:rPr lang="zh-CN" altLang="en-US" sz="1000" b="0" i="0" u="none" strike="noStrike" dirty="0">
                          <a:latin typeface="微软雅黑" pitchFamily="34" charset="-122"/>
                          <a:ea typeface="微软雅黑" pitchFamily="34" charset="-122"/>
                        </a:rPr>
                        <a:t>月</a:t>
                      </a:r>
                      <a:r>
                        <a:rPr lang="en-US" altLang="zh-CN" sz="1000" b="0" i="0" u="none" strike="noStrike" dirty="0">
                          <a:latin typeface="微软雅黑" pitchFamily="34" charset="-122"/>
                          <a:ea typeface="微软雅黑" pitchFamily="34" charset="-122"/>
                        </a:rPr>
                        <a:t>~</a:t>
                      </a:r>
                      <a:r>
                        <a:rPr lang="zh-CN" altLang="en-US" sz="1000" b="0" i="0" u="sng" strike="noStrike" dirty="0">
                          <a:latin typeface="微软雅黑" pitchFamily="34" charset="-122"/>
                          <a:ea typeface="微软雅黑" pitchFamily="34" charset="-122"/>
                        </a:rPr>
                        <a:t>    </a:t>
                      </a:r>
                      <a:r>
                        <a:rPr lang="zh-CN" altLang="en-US" sz="1000" b="0" i="0" u="none" strike="noStrike" dirty="0">
                          <a:latin typeface="微软雅黑" pitchFamily="34" charset="-122"/>
                          <a:ea typeface="微软雅黑" pitchFamily="34" charset="-122"/>
                        </a:rPr>
                        <a:t>年</a:t>
                      </a:r>
                      <a:r>
                        <a:rPr lang="zh-CN" altLang="en-US" sz="1000" b="0" i="0" u="sng" strike="noStrike" dirty="0">
                          <a:latin typeface="微软雅黑" pitchFamily="34" charset="-122"/>
                          <a:ea typeface="微软雅黑" pitchFamily="34" charset="-122"/>
                        </a:rPr>
                        <a:t>  </a:t>
                      </a:r>
                      <a:r>
                        <a:rPr lang="zh-CN" altLang="en-US" sz="1000" b="0" i="0" u="none" strike="noStrike" dirty="0">
                          <a:latin typeface="微软雅黑" pitchFamily="34" charset="-122"/>
                          <a:ea typeface="微软雅黑" pitchFamily="34" charset="-122"/>
                        </a:rPr>
                        <a:t>月</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07"/>
                  </a:ext>
                </a:extLst>
              </a:tr>
              <a:tr h="288000">
                <a:tc vMerge="1">
                  <a:txBody>
                    <a:bodyPr/>
                    <a:lstStyle/>
                    <a:p>
                      <a:endParaRPr lang="zh-CN" altLang="en-US"/>
                    </a:p>
                  </a:txBody>
                  <a:tcPr/>
                </a:tc>
                <a:tc vMerge="1">
                  <a:txBody>
                    <a:bodyPr/>
                    <a:lstStyle/>
                    <a:p>
                      <a:endParaRPr lang="zh-CN" altLang="en-US"/>
                    </a:p>
                  </a:txBody>
                  <a:tcPr/>
                </a:tc>
                <a:tc gridSpan="4">
                  <a:txBody>
                    <a:bodyPr/>
                    <a:lstStyle/>
                    <a:p>
                      <a:pPr algn="ctr" fontAlgn="ctr"/>
                      <a:r>
                        <a:rPr lang="zh-CN" altLang="en-US" sz="1000" b="0" i="0" u="none" strike="noStrike" dirty="0">
                          <a:latin typeface="微软雅黑" pitchFamily="34" charset="-122"/>
                          <a:ea typeface="微软雅黑" pitchFamily="34" charset="-122"/>
                        </a:rPr>
                        <a:t>如为租用，请填写土地权属人详细名称</a:t>
                      </a: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8"/>
                  </a:ext>
                </a:extLst>
              </a:tr>
              <a:tr h="288000">
                <a:tc>
                  <a:txBody>
                    <a:bodyPr/>
                    <a:lstStyle/>
                    <a:p>
                      <a:pPr algn="ctr" fontAlgn="ctr"/>
                      <a:r>
                        <a:rPr lang="zh-CN" altLang="en-US" sz="1000" b="1" i="0" u="none" strike="noStrike" dirty="0">
                          <a:solidFill>
                            <a:schemeClr val="tx1"/>
                          </a:solidFill>
                          <a:latin typeface="微软雅黑" pitchFamily="34" charset="-122"/>
                          <a:ea typeface="微软雅黑" pitchFamily="34" charset="-122"/>
                        </a:rPr>
                        <a:t>土地性质</a:t>
                      </a:r>
                    </a:p>
                  </a:txBody>
                  <a:tcPr marL="2914" marR="2914" marT="291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5">
                  <a:txBody>
                    <a:bodyPr/>
                    <a:lstStyle/>
                    <a:p>
                      <a:pPr algn="l" fontAlgn="ctr"/>
                      <a:r>
                        <a:rPr lang="zh-CN" altLang="en-US" sz="1000" b="0" i="0" u="none" strike="noStrike" dirty="0">
                          <a:latin typeface="微软雅黑" pitchFamily="34" charset="-122"/>
                          <a:ea typeface="微软雅黑" pitchFamily="34" charset="-122"/>
                        </a:rPr>
                        <a:t>   □商业用地    □工业用地    □集体土地     □其他</a:t>
                      </a:r>
                      <a:r>
                        <a:rPr lang="en-US" altLang="zh-CN" sz="1000" b="0" i="0" u="sng" strike="noStrike" dirty="0">
                          <a:latin typeface="微软雅黑" pitchFamily="34" charset="-122"/>
                          <a:ea typeface="微软雅黑" pitchFamily="34" charset="-122"/>
                        </a:rPr>
                        <a:t>(</a:t>
                      </a:r>
                      <a:r>
                        <a:rPr lang="zh-CN" altLang="en-US" sz="1000" b="0" i="0" u="sng" strike="noStrike" dirty="0">
                          <a:latin typeface="微软雅黑" pitchFamily="34" charset="-122"/>
                          <a:ea typeface="微软雅黑" pitchFamily="34" charset="-122"/>
                        </a:rPr>
                        <a:t>请填写土地性质）</a:t>
                      </a:r>
                      <a:endParaRPr lang="zh-CN" altLang="en-US" sz="1000" b="0" i="0" u="none" strike="noStrike" dirty="0">
                        <a:latin typeface="微软雅黑" pitchFamily="34" charset="-122"/>
                        <a:ea typeface="微软雅黑" pitchFamily="34" charset="-122"/>
                      </a:endParaRP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9"/>
                  </a:ext>
                </a:extLst>
              </a:tr>
              <a:tr h="1285655">
                <a:tc gridSpan="6">
                  <a:txBody>
                    <a:bodyPr/>
                    <a:lstStyle/>
                    <a:p>
                      <a:pPr algn="l" fontAlgn="ctr">
                        <a:lnSpc>
                          <a:spcPct val="150000"/>
                        </a:lnSpc>
                      </a:pPr>
                      <a:r>
                        <a:rPr lang="en-US" altLang="zh-CN" sz="1000" b="1" i="0" u="none" strike="noStrike" dirty="0">
                          <a:latin typeface="Arial" pitchFamily="34" charset="0"/>
                          <a:ea typeface="微软雅黑" pitchFamily="34" charset="-122"/>
                          <a:cs typeface="Arial" pitchFamily="34" charset="0"/>
                        </a:rPr>
                        <a:t>11.  </a:t>
                      </a:r>
                      <a:r>
                        <a:rPr lang="zh-CN" altLang="en-US" sz="1000" b="1" i="0" u="none" strike="noStrike" dirty="0">
                          <a:latin typeface="Arial" pitchFamily="34" charset="0"/>
                          <a:ea typeface="微软雅黑" pitchFamily="34" charset="-122"/>
                          <a:cs typeface="Arial" pitchFamily="34" charset="0"/>
                        </a:rPr>
                        <a:t>请提供土地</a:t>
                      </a:r>
                      <a:r>
                        <a:rPr lang="zh-CN" altLang="en-US" sz="1000" b="1" i="0" u="none" strike="noStrike" dirty="0">
                          <a:solidFill>
                            <a:srgbClr val="FF0000"/>
                          </a:solidFill>
                          <a:latin typeface="Arial" pitchFamily="34" charset="0"/>
                          <a:ea typeface="微软雅黑" pitchFamily="34" charset="-122"/>
                          <a:cs typeface="Arial" pitchFamily="34" charset="0"/>
                        </a:rPr>
                        <a:t>使用权</a:t>
                      </a:r>
                      <a:r>
                        <a:rPr lang="zh-CN" altLang="en-US" sz="1000" b="1" i="0" u="none" strike="noStrike" dirty="0">
                          <a:latin typeface="Arial" pitchFamily="34" charset="0"/>
                          <a:ea typeface="微软雅黑" pitchFamily="34" charset="-122"/>
                          <a:cs typeface="Arial" pitchFamily="34" charset="0"/>
                        </a:rPr>
                        <a:t>证复印件</a:t>
                      </a:r>
                    </a:p>
                    <a:p>
                      <a:pPr algn="l" fontAlgn="ctr">
                        <a:lnSpc>
                          <a:spcPct val="150000"/>
                        </a:lnSpc>
                      </a:pPr>
                      <a:r>
                        <a:rPr lang="en-US" altLang="zh-CN" sz="1000" b="1" i="0" u="none" strike="noStrike" dirty="0">
                          <a:latin typeface="Arial" pitchFamily="34" charset="0"/>
                          <a:ea typeface="微软雅黑" pitchFamily="34" charset="-122"/>
                          <a:cs typeface="Arial" pitchFamily="34" charset="0"/>
                        </a:rPr>
                        <a:t>12.  </a:t>
                      </a:r>
                      <a:r>
                        <a:rPr lang="zh-CN" altLang="en-US" sz="1000" b="1" i="0" u="none" strike="noStrike" dirty="0">
                          <a:latin typeface="Arial" pitchFamily="34" charset="0"/>
                          <a:ea typeface="微软雅黑" pitchFamily="34" charset="-122"/>
                          <a:cs typeface="Arial" pitchFamily="34" charset="0"/>
                        </a:rPr>
                        <a:t>请提供土地使用权属证明</a:t>
                      </a:r>
                      <a:r>
                        <a:rPr lang="en-US" altLang="zh-CN" sz="1000" b="0" i="0" u="none" strike="noStrike" dirty="0">
                          <a:latin typeface="Arial" pitchFamily="34" charset="0"/>
                          <a:ea typeface="微软雅黑" pitchFamily="34" charset="-122"/>
                          <a:cs typeface="Arial" pitchFamily="34" charset="0"/>
                        </a:rPr>
                        <a:t>(</a:t>
                      </a:r>
                      <a:r>
                        <a:rPr lang="zh-CN" altLang="en-US" sz="1000" b="0" i="0" u="none" strike="noStrike" dirty="0">
                          <a:latin typeface="Arial" pitchFamily="34" charset="0"/>
                          <a:ea typeface="微软雅黑" pitchFamily="34" charset="-122"/>
                          <a:cs typeface="Arial" pitchFamily="34" charset="0"/>
                        </a:rPr>
                        <a:t>如为自有，提供</a:t>
                      </a:r>
                      <a:r>
                        <a:rPr lang="zh-CN" altLang="en-US" sz="1000" b="0" i="0" u="none" strike="noStrike" dirty="0">
                          <a:solidFill>
                            <a:srgbClr val="FF0000"/>
                          </a:solidFill>
                          <a:latin typeface="Arial" pitchFamily="34" charset="0"/>
                          <a:ea typeface="微软雅黑" pitchFamily="34" charset="-122"/>
                          <a:cs typeface="Arial" pitchFamily="34" charset="0"/>
                        </a:rPr>
                        <a:t>土地使用权出让</a:t>
                      </a:r>
                      <a:r>
                        <a:rPr lang="zh-CN" altLang="en-US" sz="1000" b="0" i="0" u="none" strike="noStrike" dirty="0">
                          <a:latin typeface="Arial" pitchFamily="34" charset="0"/>
                          <a:ea typeface="微软雅黑" pitchFamily="34" charset="-122"/>
                          <a:cs typeface="Arial" pitchFamily="34" charset="0"/>
                        </a:rPr>
                        <a:t>协议复印件；如为租用，提供土地</a:t>
                      </a:r>
                      <a:r>
                        <a:rPr lang="zh-CN" altLang="en-US" sz="1000" b="0" i="0" u="none" strike="noStrike" dirty="0">
                          <a:solidFill>
                            <a:srgbClr val="FF0000"/>
                          </a:solidFill>
                          <a:latin typeface="Arial" pitchFamily="34" charset="0"/>
                          <a:ea typeface="微软雅黑" pitchFamily="34" charset="-122"/>
                          <a:cs typeface="Arial" pitchFamily="34" charset="0"/>
                        </a:rPr>
                        <a:t>使用权</a:t>
                      </a:r>
                      <a:r>
                        <a:rPr lang="zh-CN" altLang="en-US" sz="1000" b="0" i="0" u="none" strike="noStrike" dirty="0">
                          <a:latin typeface="Arial" pitchFamily="34" charset="0"/>
                          <a:ea typeface="微软雅黑" pitchFamily="34" charset="-122"/>
                          <a:cs typeface="Arial" pitchFamily="34" charset="0"/>
                        </a:rPr>
                        <a:t>租赁协议复印件</a:t>
                      </a:r>
                      <a:r>
                        <a:rPr lang="en-US" altLang="zh-CN" sz="1000" b="0" i="0" u="none" strike="noStrike" dirty="0">
                          <a:latin typeface="Arial" pitchFamily="34" charset="0"/>
                          <a:ea typeface="微软雅黑" pitchFamily="34" charset="-122"/>
                          <a:cs typeface="Arial" pitchFamily="34" charset="0"/>
                        </a:rPr>
                        <a:t>)</a:t>
                      </a:r>
                      <a:endParaRPr lang="zh-CN" altLang="en-US" sz="1000" b="1" i="0" u="none" strike="noStrike" dirty="0">
                        <a:latin typeface="Arial" pitchFamily="34" charset="0"/>
                        <a:ea typeface="微软雅黑" pitchFamily="34" charset="-122"/>
                        <a:cs typeface="Arial" pitchFamily="34" charset="0"/>
                      </a:endParaRPr>
                    </a:p>
                    <a:p>
                      <a:pPr algn="l" fontAlgn="ctr">
                        <a:lnSpc>
                          <a:spcPct val="150000"/>
                        </a:lnSpc>
                      </a:pPr>
                      <a:r>
                        <a:rPr lang="en-US" altLang="zh-CN" sz="1000" b="1" i="0" u="none" strike="noStrike" dirty="0">
                          <a:latin typeface="Arial" pitchFamily="34" charset="0"/>
                          <a:ea typeface="微软雅黑" pitchFamily="34" charset="-122"/>
                          <a:cs typeface="Arial" pitchFamily="34" charset="0"/>
                        </a:rPr>
                        <a:t>13.  </a:t>
                      </a:r>
                      <a:r>
                        <a:rPr lang="zh-CN" altLang="en-US" sz="1000" b="1" i="0" u="none" strike="noStrike" dirty="0">
                          <a:latin typeface="Arial" pitchFamily="34" charset="0"/>
                          <a:ea typeface="微软雅黑" pitchFamily="34" charset="-122"/>
                          <a:cs typeface="Arial" pitchFamily="34" charset="0"/>
                        </a:rPr>
                        <a:t>请提供申请建站城市（地区）地图</a:t>
                      </a:r>
                      <a:r>
                        <a:rPr lang="zh-CN" altLang="en-US" sz="1000" b="0" i="0" u="none" strike="noStrike" dirty="0">
                          <a:latin typeface="Arial" pitchFamily="34" charset="0"/>
                          <a:ea typeface="微软雅黑" pitchFamily="34" charset="-122"/>
                          <a:cs typeface="Arial" pitchFamily="34" charset="0"/>
                        </a:rPr>
                        <a:t>（标出申请建站场地，及与北京现代最近服务网点距离）</a:t>
                      </a:r>
                      <a:endParaRPr lang="zh-CN" altLang="en-US" sz="1000" b="1" i="0" u="none" strike="noStrike" dirty="0">
                        <a:latin typeface="Arial" pitchFamily="34" charset="0"/>
                        <a:ea typeface="微软雅黑" pitchFamily="34" charset="-122"/>
                        <a:cs typeface="Arial" pitchFamily="34" charset="0"/>
                      </a:endParaRPr>
                    </a:p>
                    <a:p>
                      <a:pPr algn="l" fontAlgn="ctr">
                        <a:lnSpc>
                          <a:spcPct val="150000"/>
                        </a:lnSpc>
                      </a:pPr>
                      <a:r>
                        <a:rPr lang="en-US" altLang="zh-CN" sz="1000" b="1" i="0" u="none" strike="noStrike" dirty="0">
                          <a:latin typeface="Arial" pitchFamily="34" charset="0"/>
                          <a:ea typeface="微软雅黑" pitchFamily="34" charset="-122"/>
                          <a:cs typeface="Arial" pitchFamily="34" charset="0"/>
                        </a:rPr>
                        <a:t>14 . </a:t>
                      </a:r>
                      <a:r>
                        <a:rPr lang="zh-CN" altLang="en-US" sz="1000" b="1" i="0" u="none" strike="noStrike" dirty="0">
                          <a:latin typeface="Arial" pitchFamily="34" charset="0"/>
                          <a:ea typeface="微软雅黑" pitchFamily="34" charset="-122"/>
                          <a:cs typeface="Arial" pitchFamily="34" charset="0"/>
                        </a:rPr>
                        <a:t>请提供场地平面草图</a:t>
                      </a:r>
                      <a:r>
                        <a:rPr lang="zh-CN" altLang="en-US" sz="1000" b="0" i="0" u="none" strike="noStrike" dirty="0">
                          <a:latin typeface="Arial" pitchFamily="34" charset="0"/>
                          <a:ea typeface="微软雅黑" pitchFamily="34" charset="-122"/>
                          <a:cs typeface="Arial" pitchFamily="34" charset="0"/>
                        </a:rPr>
                        <a:t>（标注详细尺寸）</a:t>
                      </a:r>
                      <a:r>
                        <a:rPr lang="zh-CN" altLang="en-US" sz="1000" b="1" i="0" u="none" strike="noStrike" dirty="0">
                          <a:latin typeface="Arial" pitchFamily="34" charset="0"/>
                          <a:ea typeface="微软雅黑" pitchFamily="34" charset="-122"/>
                          <a:cs typeface="Arial" pitchFamily="34" charset="0"/>
                        </a:rPr>
                        <a:t>或建筑红线图</a:t>
                      </a:r>
                    </a:p>
                    <a:p>
                      <a:pPr algn="l" fontAlgn="ctr">
                        <a:lnSpc>
                          <a:spcPct val="150000"/>
                        </a:lnSpc>
                      </a:pPr>
                      <a:r>
                        <a:rPr lang="en-US" altLang="zh-CN" sz="1000" b="1" i="0" u="none" strike="noStrike" dirty="0">
                          <a:latin typeface="Arial" pitchFamily="34" charset="0"/>
                          <a:ea typeface="微软雅黑" pitchFamily="34" charset="-122"/>
                          <a:cs typeface="Arial" pitchFamily="34" charset="0"/>
                        </a:rPr>
                        <a:t>15 . </a:t>
                      </a:r>
                      <a:r>
                        <a:rPr lang="zh-CN" altLang="en-US" sz="1000" b="1" i="0" u="none" strike="noStrike" dirty="0">
                          <a:latin typeface="Arial" pitchFamily="34" charset="0"/>
                          <a:ea typeface="微软雅黑" pitchFamily="34" charset="-122"/>
                          <a:cs typeface="Arial" pitchFamily="34" charset="0"/>
                        </a:rPr>
                        <a:t>请提供场地周边道路以及主要建筑物的位置草图</a:t>
                      </a:r>
                      <a:r>
                        <a:rPr lang="zh-CN" altLang="en-US" sz="1000" b="0" i="0" u="none" strike="noStrike" dirty="0">
                          <a:latin typeface="Arial" pitchFamily="34" charset="0"/>
                          <a:ea typeface="微软雅黑" pitchFamily="34" charset="-122"/>
                          <a:cs typeface="Arial" pitchFamily="34" charset="0"/>
                        </a:rPr>
                        <a:t>（标出与选址场地距离，可使用卫星图）</a:t>
                      </a:r>
                      <a:endParaRPr lang="zh-CN" altLang="en-US" sz="1000" b="1" i="0" u="none" strike="noStrike" dirty="0">
                        <a:latin typeface="Arial" pitchFamily="34" charset="0"/>
                        <a:ea typeface="微软雅黑" pitchFamily="34" charset="-122"/>
                        <a:cs typeface="Arial" pitchFamily="34" charset="0"/>
                      </a:endParaRPr>
                    </a:p>
                    <a:p>
                      <a:pPr algn="l" fontAlgn="ctr">
                        <a:lnSpc>
                          <a:spcPct val="150000"/>
                        </a:lnSpc>
                      </a:pPr>
                      <a:r>
                        <a:rPr lang="en-US" altLang="zh-CN" sz="1000" b="1" i="0" u="none" strike="noStrike" dirty="0">
                          <a:latin typeface="Arial" pitchFamily="34" charset="0"/>
                          <a:ea typeface="微软雅黑" pitchFamily="34" charset="-122"/>
                          <a:cs typeface="Arial" pitchFamily="34" charset="0"/>
                        </a:rPr>
                        <a:t>16.</a:t>
                      </a:r>
                      <a:r>
                        <a:rPr lang="en-US" altLang="zh-CN" sz="1000" b="1" i="0" u="none" strike="noStrike" baseline="0" dirty="0">
                          <a:latin typeface="Arial" pitchFamily="34" charset="0"/>
                          <a:ea typeface="微软雅黑" pitchFamily="34" charset="-122"/>
                          <a:cs typeface="Arial" pitchFamily="34" charset="0"/>
                        </a:rPr>
                        <a:t> </a:t>
                      </a:r>
                      <a:r>
                        <a:rPr lang="en-US" altLang="zh-CN" sz="1000" b="1" i="0" u="none" strike="noStrike" dirty="0">
                          <a:latin typeface="Arial" pitchFamily="34" charset="0"/>
                          <a:ea typeface="微软雅黑" pitchFamily="34" charset="-122"/>
                          <a:cs typeface="Arial" pitchFamily="34" charset="0"/>
                        </a:rPr>
                        <a:t> </a:t>
                      </a:r>
                      <a:r>
                        <a:rPr lang="zh-CN" altLang="en-US" sz="1000" b="1" i="0" u="none" strike="noStrike" dirty="0">
                          <a:latin typeface="Arial" pitchFamily="34" charset="0"/>
                          <a:ea typeface="微软雅黑" pitchFamily="34" charset="-122"/>
                          <a:cs typeface="Arial" pitchFamily="34" charset="0"/>
                        </a:rPr>
                        <a:t>请提供城市规划及建筑法规允许在该地区建设服务站的证明文件。</a:t>
                      </a:r>
                    </a:p>
                  </a:txBody>
                  <a:tcPr marL="2914" marR="2914" marT="2914"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0"/>
                  </a:ext>
                </a:extLst>
              </a:tr>
              <a:tr h="209113">
                <a:tc gridSpan="6">
                  <a:txBody>
                    <a:bodyPr/>
                    <a:lstStyle/>
                    <a:p>
                      <a:pPr algn="ctr" fontAlgn="ctr"/>
                      <a:r>
                        <a:rPr lang="zh-CN" altLang="en-US" sz="1000" b="1" i="0" u="none" strike="noStrike" dirty="0">
                          <a:solidFill>
                            <a:srgbClr val="C00000"/>
                          </a:solidFill>
                          <a:latin typeface="微软雅黑" pitchFamily="34" charset="-122"/>
                          <a:ea typeface="微软雅黑" pitchFamily="34" charset="-122"/>
                        </a:rPr>
                        <a:t>附加资料清单汇总</a:t>
                      </a:r>
                    </a:p>
                  </a:txBody>
                  <a:tcPr marL="2914" marR="2914" marT="2914"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F00"/>
                    </a:solidFill>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000" b="1" i="0" u="none" strike="noStrike">
                        <a:latin typeface="微软雅黑" pitchFamily="34" charset="-122"/>
                        <a:ea typeface="微软雅黑" pitchFamily="34" charset="-122"/>
                      </a:endParaRP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pPr algn="l" fontAlgn="ctr"/>
                      <a:endParaRPr lang="zh-CN" altLang="en-US" sz="1000" b="1" i="0" u="none" strike="noStrike">
                        <a:latin typeface="微软雅黑" pitchFamily="34" charset="-122"/>
                        <a:ea typeface="微软雅黑" pitchFamily="34" charset="-122"/>
                      </a:endParaRP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pPr algn="l" fontAlgn="ctr"/>
                      <a:endParaRPr lang="zh-CN" altLang="en-US" sz="1000" b="1" i="0" u="none" strike="noStrike" dirty="0">
                        <a:latin typeface="微软雅黑" pitchFamily="34" charset="-122"/>
                        <a:ea typeface="微软雅黑" pitchFamily="34" charset="-122"/>
                      </a:endParaRPr>
                    </a:p>
                  </a:txBody>
                  <a:tcPr marL="2914" marR="2914" marT="291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11"/>
                  </a:ext>
                </a:extLst>
              </a:tr>
              <a:tr h="3240000">
                <a:tc gridSpan="6">
                  <a:txBody>
                    <a:bodyPr/>
                    <a:lstStyle/>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1) </a:t>
                      </a:r>
                      <a:r>
                        <a:rPr lang="zh-CN" altLang="en-US" sz="1000" b="1" i="0" u="none" strike="noStrike" dirty="0">
                          <a:solidFill>
                            <a:srgbClr val="FF0000"/>
                          </a:solidFill>
                          <a:latin typeface="Arial" pitchFamily="34" charset="0"/>
                          <a:ea typeface="微软雅黑" pitchFamily="34" charset="-122"/>
                          <a:cs typeface="Arial" pitchFamily="34" charset="0"/>
                        </a:rPr>
                        <a:t>申请单位法定代表人及主要投资人身份证（正反面同一页纸）复印件</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2)</a:t>
                      </a:r>
                      <a:r>
                        <a:rPr lang="zh-CN" altLang="en-US" sz="1000" b="1" i="0" u="none" strike="noStrike" dirty="0">
                          <a:solidFill>
                            <a:srgbClr val="FF0000"/>
                          </a:solidFill>
                          <a:latin typeface="Arial" pitchFamily="34" charset="0"/>
                          <a:ea typeface="微软雅黑" pitchFamily="34" charset="-122"/>
                          <a:cs typeface="Arial" pitchFamily="34" charset="0"/>
                        </a:rPr>
                        <a:t>请提供申请单位上年度的财务报表</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3) </a:t>
                      </a:r>
                      <a:r>
                        <a:rPr lang="zh-CN" altLang="en-US" sz="1000" b="1" i="0" u="none" strike="noStrike" dirty="0">
                          <a:solidFill>
                            <a:srgbClr val="FF0000"/>
                          </a:solidFill>
                          <a:latin typeface="Arial" pitchFamily="34" charset="0"/>
                          <a:ea typeface="微软雅黑" pitchFamily="34" charset="-122"/>
                          <a:cs typeface="Arial" pitchFamily="34" charset="0"/>
                        </a:rPr>
                        <a:t>请提供申请单位上年度的财务报表</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4) </a:t>
                      </a:r>
                      <a:r>
                        <a:rPr lang="zh-CN" altLang="en-US" sz="1000" b="1" i="0" u="none" strike="noStrike" dirty="0">
                          <a:solidFill>
                            <a:srgbClr val="FF0000"/>
                          </a:solidFill>
                          <a:latin typeface="Arial" pitchFamily="34" charset="0"/>
                          <a:ea typeface="微软雅黑" pitchFamily="34" charset="-122"/>
                          <a:cs typeface="Arial" pitchFamily="34" charset="0"/>
                        </a:rPr>
                        <a:t>申请单位最新的人民银行企业信用查询报告</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5) </a:t>
                      </a:r>
                      <a:r>
                        <a:rPr lang="zh-CN" altLang="en-US" sz="1000" b="1" i="0" u="none" strike="noStrike" dirty="0">
                          <a:solidFill>
                            <a:srgbClr val="FF0000"/>
                          </a:solidFill>
                          <a:latin typeface="Arial" pitchFamily="34" charset="0"/>
                          <a:ea typeface="微软雅黑" pitchFamily="34" charset="-122"/>
                          <a:cs typeface="Arial" pitchFamily="34" charset="0"/>
                        </a:rPr>
                        <a:t>申请单位的组织机构图</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6)</a:t>
                      </a:r>
                      <a:r>
                        <a:rPr lang="zh-CN" altLang="en-US" sz="1000" b="1" i="0" u="none" strike="noStrike" dirty="0">
                          <a:solidFill>
                            <a:srgbClr val="FF0000"/>
                          </a:solidFill>
                          <a:latin typeface="Arial" pitchFamily="34" charset="0"/>
                          <a:ea typeface="微软雅黑" pitchFamily="34" charset="-122"/>
                          <a:cs typeface="Arial" pitchFamily="34" charset="0"/>
                        </a:rPr>
                        <a:t> 申请单位经营情况照片</a:t>
                      </a:r>
                      <a:r>
                        <a:rPr lang="en-US" altLang="zh-CN" sz="1000" b="1" i="0" u="none" strike="noStrike" dirty="0">
                          <a:solidFill>
                            <a:srgbClr val="FF0000"/>
                          </a:solidFill>
                          <a:latin typeface="Arial" pitchFamily="34" charset="0"/>
                          <a:ea typeface="微软雅黑" pitchFamily="34" charset="-122"/>
                          <a:cs typeface="Arial" pitchFamily="34" charset="0"/>
                        </a:rPr>
                        <a:t>(</a:t>
                      </a:r>
                      <a:r>
                        <a:rPr lang="zh-CN" altLang="en-US" sz="1000" b="1" i="0" u="none" strike="noStrike" dirty="0">
                          <a:solidFill>
                            <a:srgbClr val="FF0000"/>
                          </a:solidFill>
                          <a:latin typeface="Arial" pitchFamily="34" charset="0"/>
                          <a:ea typeface="微软雅黑" pitchFamily="34" charset="-122"/>
                          <a:cs typeface="Arial" pitchFamily="34" charset="0"/>
                        </a:rPr>
                        <a:t>电子版彩色打印即可</a:t>
                      </a:r>
                      <a:r>
                        <a:rPr lang="en-US" altLang="zh-CN" sz="1000" b="1" i="0" u="none" strike="noStrike" dirty="0">
                          <a:solidFill>
                            <a:srgbClr val="FF0000"/>
                          </a:solidFill>
                          <a:latin typeface="Arial" pitchFamily="34" charset="0"/>
                          <a:ea typeface="微软雅黑" pitchFamily="34" charset="-122"/>
                          <a:cs typeface="Arial" pitchFamily="34" charset="0"/>
                        </a:rPr>
                        <a:t>) </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7) </a:t>
                      </a:r>
                      <a:r>
                        <a:rPr lang="zh-CN" altLang="en-US" sz="1000" b="1" i="0" u="none" strike="noStrike" dirty="0">
                          <a:solidFill>
                            <a:srgbClr val="FF0000"/>
                          </a:solidFill>
                          <a:latin typeface="Arial" pitchFamily="34" charset="0"/>
                          <a:ea typeface="微软雅黑" pitchFamily="34" charset="-122"/>
                          <a:cs typeface="Arial" pitchFamily="34" charset="0"/>
                        </a:rPr>
                        <a:t>申请单位上年度企业所得税年度纳税申请表</a:t>
                      </a:r>
                      <a:r>
                        <a:rPr lang="en-US" altLang="zh-CN" sz="1000" b="1" i="0" u="none" strike="noStrike" dirty="0">
                          <a:solidFill>
                            <a:srgbClr val="FF0000"/>
                          </a:solidFill>
                          <a:latin typeface="Arial" pitchFamily="34" charset="0"/>
                          <a:ea typeface="微软雅黑" pitchFamily="34" charset="-122"/>
                          <a:cs typeface="Arial" pitchFamily="34" charset="0"/>
                        </a:rPr>
                        <a:t>(</a:t>
                      </a:r>
                      <a:r>
                        <a:rPr lang="zh-CN" altLang="en-US" sz="1000" b="1" i="0" u="none" strike="noStrike" dirty="0">
                          <a:solidFill>
                            <a:srgbClr val="FF0000"/>
                          </a:solidFill>
                          <a:latin typeface="Arial" pitchFamily="34" charset="0"/>
                          <a:ea typeface="微软雅黑" pitchFamily="34" charset="-122"/>
                          <a:cs typeface="Arial" pitchFamily="34" charset="0"/>
                        </a:rPr>
                        <a:t>须盖有税务局公章</a:t>
                      </a:r>
                      <a:r>
                        <a:rPr lang="en-US" altLang="zh-CN" sz="1000" b="1" i="0" u="none" strike="noStrike" dirty="0">
                          <a:solidFill>
                            <a:srgbClr val="FF0000"/>
                          </a:solidFill>
                          <a:latin typeface="Arial" pitchFamily="34" charset="0"/>
                          <a:ea typeface="微软雅黑" pitchFamily="34" charset="-122"/>
                          <a:cs typeface="Arial" pitchFamily="34" charset="0"/>
                        </a:rPr>
                        <a:t>)</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8) </a:t>
                      </a:r>
                      <a:r>
                        <a:rPr lang="zh-CN" altLang="en-US" sz="1000" b="1" i="0" u="none" strike="noStrike" dirty="0">
                          <a:solidFill>
                            <a:srgbClr val="FF0000"/>
                          </a:solidFill>
                          <a:latin typeface="Arial" pitchFamily="34" charset="0"/>
                          <a:ea typeface="微软雅黑" pitchFamily="34" charset="-122"/>
                          <a:cs typeface="Arial" pitchFamily="34" charset="0"/>
                        </a:rPr>
                        <a:t>申请公司营业执照和机动车维修资质复印件 </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9</a:t>
                      </a:r>
                      <a:r>
                        <a:rPr lang="zh-CN" altLang="en-US" sz="1000" b="1" i="0" u="none" strike="noStrike" dirty="0">
                          <a:solidFill>
                            <a:srgbClr val="FF0000"/>
                          </a:solidFill>
                          <a:latin typeface="Arial" pitchFamily="34" charset="0"/>
                          <a:ea typeface="微软雅黑" pitchFamily="34" charset="-122"/>
                          <a:cs typeface="Arial" pitchFamily="34" charset="0"/>
                        </a:rPr>
                        <a:t>）新建服务站组织机构图及总经理预定者简历</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10</a:t>
                      </a:r>
                      <a:r>
                        <a:rPr lang="zh-CN" altLang="en-US" sz="1000" b="1" i="0" u="none" strike="noStrike" dirty="0">
                          <a:solidFill>
                            <a:srgbClr val="FF0000"/>
                          </a:solidFill>
                          <a:latin typeface="Arial" pitchFamily="34" charset="0"/>
                          <a:ea typeface="微软雅黑" pitchFamily="34" charset="-122"/>
                          <a:cs typeface="Arial" pitchFamily="34" charset="0"/>
                        </a:rPr>
                        <a:t>）新建服务站投资人（公司）资金证明材料</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11) </a:t>
                      </a:r>
                      <a:r>
                        <a:rPr lang="zh-CN" altLang="en-US" sz="1000" b="1" i="0" u="none" strike="noStrike" dirty="0">
                          <a:solidFill>
                            <a:srgbClr val="FF0000"/>
                          </a:solidFill>
                          <a:latin typeface="Arial" pitchFamily="34" charset="0"/>
                          <a:ea typeface="微软雅黑" pitchFamily="34" charset="-122"/>
                          <a:cs typeface="Arial" pitchFamily="34" charset="0"/>
                        </a:rPr>
                        <a:t>新建服务站场地的土地使用权证复印件</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12) </a:t>
                      </a:r>
                      <a:r>
                        <a:rPr lang="zh-CN" altLang="en-US" sz="1000" b="1" i="0" u="none" strike="noStrike" dirty="0">
                          <a:solidFill>
                            <a:srgbClr val="FF0000"/>
                          </a:solidFill>
                          <a:latin typeface="Arial" pitchFamily="34" charset="0"/>
                          <a:ea typeface="微软雅黑" pitchFamily="34" charset="-122"/>
                          <a:cs typeface="Arial" pitchFamily="34" charset="0"/>
                        </a:rPr>
                        <a:t>新建服务站场地土地使用权属证明</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13) </a:t>
                      </a:r>
                      <a:r>
                        <a:rPr lang="zh-CN" altLang="en-US" sz="1000" b="1" i="0" u="none" strike="noStrike" dirty="0">
                          <a:solidFill>
                            <a:srgbClr val="FF0000"/>
                          </a:solidFill>
                          <a:latin typeface="Arial" pitchFamily="34" charset="0"/>
                          <a:ea typeface="微软雅黑" pitchFamily="34" charset="-122"/>
                          <a:cs typeface="Arial" pitchFamily="34" charset="0"/>
                        </a:rPr>
                        <a:t>新建建站城市（地区）地图（标注选址地）</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14) </a:t>
                      </a:r>
                      <a:r>
                        <a:rPr lang="zh-CN" altLang="en-US" sz="1000" b="1" i="0" u="none" strike="noStrike" dirty="0">
                          <a:solidFill>
                            <a:srgbClr val="FF0000"/>
                          </a:solidFill>
                          <a:latin typeface="Arial" pitchFamily="34" charset="0"/>
                          <a:ea typeface="微软雅黑" pitchFamily="34" charset="-122"/>
                          <a:cs typeface="Arial" pitchFamily="34" charset="0"/>
                        </a:rPr>
                        <a:t>新建服务站场地形状草图</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15) </a:t>
                      </a:r>
                      <a:r>
                        <a:rPr lang="zh-CN" altLang="en-US" sz="1000" b="1" i="0" u="none" strike="noStrike" dirty="0">
                          <a:solidFill>
                            <a:srgbClr val="FF0000"/>
                          </a:solidFill>
                          <a:latin typeface="Arial" pitchFamily="34" charset="0"/>
                          <a:ea typeface="微软雅黑" pitchFamily="34" charset="-122"/>
                          <a:cs typeface="Arial" pitchFamily="34" charset="0"/>
                        </a:rPr>
                        <a:t>新建服务站场地周边情况草图</a:t>
                      </a:r>
                    </a:p>
                    <a:p>
                      <a:pPr marL="228600" indent="-228600" algn="l" fontAlgn="ctr">
                        <a:lnSpc>
                          <a:spcPts val="1400"/>
                        </a:lnSpc>
                        <a:buFont typeface="+mj-lt"/>
                        <a:buNone/>
                      </a:pPr>
                      <a:r>
                        <a:rPr lang="en-US" altLang="zh-CN" sz="1000" b="1" i="0" u="none" strike="noStrike" dirty="0">
                          <a:solidFill>
                            <a:srgbClr val="FF0000"/>
                          </a:solidFill>
                          <a:latin typeface="Arial" pitchFamily="34" charset="0"/>
                          <a:ea typeface="微软雅黑" pitchFamily="34" charset="-122"/>
                          <a:cs typeface="Arial" pitchFamily="34" charset="0"/>
                        </a:rPr>
                        <a:t>16) </a:t>
                      </a:r>
                      <a:r>
                        <a:rPr lang="zh-CN" altLang="en-US" sz="1000" b="1" i="0" u="none" strike="noStrike" dirty="0">
                          <a:solidFill>
                            <a:srgbClr val="FF0000"/>
                          </a:solidFill>
                          <a:latin typeface="Arial" pitchFamily="34" charset="0"/>
                          <a:ea typeface="微软雅黑" pitchFamily="34" charset="-122"/>
                          <a:cs typeface="Arial" pitchFamily="34" charset="0"/>
                        </a:rPr>
                        <a:t>城市规划及建筑法规允许在该地区建设服务站的证明文件</a:t>
                      </a:r>
                    </a:p>
                  </a:txBody>
                  <a:tcPr marL="2914" marR="2914" marT="2914"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2"/>
                  </a:ext>
                </a:extLst>
              </a:tr>
            </a:tbl>
          </a:graphicData>
        </a:graphic>
      </p:graphicFrame>
      <p:sp>
        <p:nvSpPr>
          <p:cNvPr id="2" name="TextBox 1"/>
          <p:cNvSpPr txBox="1"/>
          <p:nvPr/>
        </p:nvSpPr>
        <p:spPr>
          <a:xfrm rot="1622323">
            <a:off x="3898946" y="6801799"/>
            <a:ext cx="2160240" cy="307777"/>
          </a:xfrm>
          <a:prstGeom prst="rect">
            <a:avLst/>
          </a:prstGeom>
          <a:noFill/>
          <a:ln>
            <a:solidFill>
              <a:srgbClr val="C00000"/>
            </a:solidFill>
          </a:ln>
        </p:spPr>
        <p:txBody>
          <a:bodyPr wrap="square" rtlCol="0">
            <a:spAutoFit/>
          </a:bodyPr>
          <a:lstStyle/>
          <a:p>
            <a:pPr algn="ctr"/>
            <a:r>
              <a:rPr lang="zh-CN" altLang="en-US" sz="1400" b="1" dirty="0">
                <a:solidFill>
                  <a:srgbClr val="FF0000"/>
                </a:solidFill>
                <a:latin typeface="楷体" pitchFamily="49" charset="-122"/>
                <a:ea typeface="楷体" pitchFamily="49" charset="-122"/>
              </a:rPr>
              <a:t>务必准备附件材料</a:t>
            </a:r>
          </a:p>
        </p:txBody>
      </p:sp>
    </p:spTree>
    <p:extLst>
      <p:ext uri="{BB962C8B-B14F-4D97-AF65-F5344CB8AC3E}">
        <p14:creationId xmlns:p14="http://schemas.microsoft.com/office/powerpoint/2010/main" val="2909886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8680" y="104649"/>
            <a:ext cx="4464496" cy="428629"/>
          </a:xfrm>
        </p:spPr>
        <p:txBody>
          <a:bodyPr/>
          <a:lstStyle/>
          <a:p>
            <a:pPr fontAlgn="ctr"/>
            <a:r>
              <a:rPr lang="en-US" altLang="zh-CN" sz="2000" dirty="0">
                <a:latin typeface="Arial" pitchFamily="34" charset="0"/>
                <a:cs typeface="Arial" pitchFamily="34" charset="0"/>
              </a:rPr>
              <a:t>10. </a:t>
            </a:r>
            <a:r>
              <a:rPr lang="zh-CN" altLang="en-US" sz="2000" dirty="0">
                <a:latin typeface="Arial" pitchFamily="34" charset="0"/>
                <a:cs typeface="Arial" pitchFamily="34" charset="0"/>
              </a:rPr>
              <a:t>申请拟建服务站</a:t>
            </a:r>
            <a:r>
              <a:rPr sz="2000" dirty="0">
                <a:latin typeface="Arial" pitchFamily="34" charset="0"/>
                <a:cs typeface="Arial" pitchFamily="34" charset="0"/>
              </a:rPr>
              <a:t>选址</a:t>
            </a:r>
            <a:r>
              <a:rPr lang="zh-CN" altLang="en-US" sz="2000" dirty="0">
                <a:latin typeface="Arial" pitchFamily="34" charset="0"/>
                <a:cs typeface="Arial" pitchFamily="34" charset="0"/>
              </a:rPr>
              <a:t>位置（地图）</a:t>
            </a:r>
            <a:endParaRPr lang="zh-CN" altLang="en-US" sz="2000" dirty="0">
              <a:latin typeface="迷你简中等线"/>
            </a:endParaRPr>
          </a:p>
        </p:txBody>
      </p:sp>
      <p:sp>
        <p:nvSpPr>
          <p:cNvPr id="2" name="矩形 1"/>
          <p:cNvSpPr/>
          <p:nvPr/>
        </p:nvSpPr>
        <p:spPr>
          <a:xfrm>
            <a:off x="260648" y="899592"/>
            <a:ext cx="6336704" cy="595484"/>
          </a:xfrm>
          <a:prstGeom prst="rect">
            <a:avLst/>
          </a:prstGeom>
        </p:spPr>
        <p:txBody>
          <a:bodyPr wrap="square">
            <a:spAutoFit/>
          </a:bodyPr>
          <a:lstStyle/>
          <a:p>
            <a:pPr fontAlgn="b">
              <a:lnSpc>
                <a:spcPct val="150000"/>
              </a:lnSpc>
            </a:pPr>
            <a:r>
              <a:rPr lang="zh-CN" altLang="en-US" sz="1200" b="1" dirty="0">
                <a:solidFill>
                  <a:srgbClr val="FF0000"/>
                </a:solidFill>
                <a:latin typeface="Arial" pitchFamily="34" charset="0"/>
                <a:ea typeface="微软雅黑" pitchFamily="34" charset="-122"/>
                <a:cs typeface="Arial" pitchFamily="34" charset="0"/>
              </a:rPr>
              <a:t>选址位置：</a:t>
            </a:r>
            <a:r>
              <a:rPr lang="en-US" altLang="zh-CN" sz="1200" b="1" dirty="0">
                <a:solidFill>
                  <a:srgbClr val="FF0000"/>
                </a:solidFill>
                <a:latin typeface="Arial" pitchFamily="34" charset="0"/>
                <a:ea typeface="微软雅黑" pitchFamily="34" charset="-122"/>
                <a:cs typeface="Arial" pitchFamily="34" charset="0"/>
              </a:rPr>
              <a:t>(</a:t>
            </a:r>
            <a:r>
              <a:rPr lang="zh-CN" altLang="en-US" sz="1200" b="1" dirty="0">
                <a:solidFill>
                  <a:srgbClr val="FF0000"/>
                </a:solidFill>
                <a:latin typeface="Arial" pitchFamily="34" charset="0"/>
                <a:ea typeface="微软雅黑" pitchFamily="34" charset="-122"/>
                <a:cs typeface="Arial" pitchFamily="34" charset="0"/>
              </a:rPr>
              <a:t>填写申请拟建服务站具体经营地址）</a:t>
            </a:r>
            <a:endParaRPr lang="en-US" altLang="zh-CN" sz="1200" b="1" dirty="0">
              <a:solidFill>
                <a:srgbClr val="FF0000"/>
              </a:solidFill>
              <a:latin typeface="Arial" pitchFamily="34" charset="0"/>
              <a:ea typeface="微软雅黑" pitchFamily="34" charset="-122"/>
              <a:cs typeface="Arial" pitchFamily="34" charset="0"/>
            </a:endParaRPr>
          </a:p>
          <a:p>
            <a:pPr fontAlgn="b">
              <a:lnSpc>
                <a:spcPct val="150000"/>
              </a:lnSpc>
            </a:pPr>
            <a:r>
              <a:rPr lang="zh-CN" altLang="en-US" sz="1200" b="1" dirty="0">
                <a:solidFill>
                  <a:srgbClr val="FF0000"/>
                </a:solidFill>
                <a:latin typeface="微软雅黑"/>
                <a:ea typeface="微软雅黑"/>
              </a:rPr>
              <a:t>●</a:t>
            </a:r>
            <a:r>
              <a:rPr lang="zh-CN" altLang="en-US" sz="1200" b="1" dirty="0">
                <a:solidFill>
                  <a:srgbClr val="FF0000"/>
                </a:solidFill>
                <a:latin typeface="微软雅黑" pitchFamily="34" charset="-122"/>
                <a:ea typeface="微软雅黑" pitchFamily="34" charset="-122"/>
              </a:rPr>
              <a:t>在地图中注明北京现代现有店位置，距离最近店的直线距离</a:t>
            </a:r>
          </a:p>
        </p:txBody>
      </p:sp>
      <p:sp>
        <p:nvSpPr>
          <p:cNvPr id="21" name="TextBox 20"/>
          <p:cNvSpPr txBox="1"/>
          <p:nvPr/>
        </p:nvSpPr>
        <p:spPr>
          <a:xfrm>
            <a:off x="80599" y="6530483"/>
            <a:ext cx="6696800" cy="295978"/>
          </a:xfrm>
          <a:prstGeom prst="rect">
            <a:avLst/>
          </a:prstGeom>
          <a:noFill/>
        </p:spPr>
        <p:txBody>
          <a:bodyPr wrap="square" rtlCol="0">
            <a:spAutoFit/>
          </a:bodyPr>
          <a:lstStyle/>
          <a:p>
            <a:pPr marL="171450" indent="-171450">
              <a:lnSpc>
                <a:spcPct val="150000"/>
              </a:lnSpc>
              <a:buFont typeface="Wingdings" pitchFamily="2" charset="2"/>
              <a:buChar char="l"/>
            </a:pPr>
            <a:r>
              <a:rPr lang="zh-CN" altLang="en-US" sz="1000" dirty="0">
                <a:latin typeface="微软雅黑" pitchFamily="34" charset="-122"/>
                <a:ea typeface="微软雅黑" pitchFamily="34" charset="-122"/>
                <a:cs typeface="Arial" pitchFamily="34" charset="0"/>
              </a:rPr>
              <a:t>申请拟建场地地理位置（距离最近授权服务网点地图位置示意图）</a:t>
            </a:r>
          </a:p>
        </p:txBody>
      </p:sp>
      <p:sp>
        <p:nvSpPr>
          <p:cNvPr id="22" name="TextBox 21"/>
          <p:cNvSpPr txBox="1"/>
          <p:nvPr/>
        </p:nvSpPr>
        <p:spPr>
          <a:xfrm>
            <a:off x="2655581" y="3546134"/>
            <a:ext cx="669969" cy="369332"/>
          </a:xfrm>
          <a:prstGeom prst="rect">
            <a:avLst/>
          </a:prstGeom>
          <a:noFill/>
        </p:spPr>
        <p:txBody>
          <a:bodyPr wrap="square" rtlCol="0">
            <a:spAutoFit/>
          </a:bodyPr>
          <a:lstStyle/>
          <a:p>
            <a:r>
              <a:rPr lang="zh-CN" altLang="en-US" sz="900" b="1" dirty="0">
                <a:latin typeface="Arial Unicode MS" panose="020B0604020202020204" pitchFamily="34" charset="-122"/>
                <a:ea typeface="Arial Unicode MS" panose="020B0604020202020204" pitchFamily="34" charset="-122"/>
                <a:cs typeface="Arial Unicode MS" panose="020B0604020202020204" pitchFamily="34" charset="-122"/>
              </a:rPr>
              <a:t>北京现代</a:t>
            </a:r>
            <a:r>
              <a:rPr lang="en-US" altLang="zh-CN" sz="900" b="1" dirty="0">
                <a:latin typeface="Arial Unicode MS" panose="020B0604020202020204" pitchFamily="34" charset="-122"/>
                <a:ea typeface="Arial Unicode MS" panose="020B0604020202020204" pitchFamily="34" charset="-122"/>
                <a:cs typeface="Arial Unicode MS" panose="020B0604020202020204" pitchFamily="34" charset="-122"/>
              </a:rPr>
              <a:t>XX</a:t>
            </a:r>
            <a:r>
              <a:rPr lang="zh-CN" altLang="en-US" sz="900" b="1" dirty="0">
                <a:latin typeface="Arial Unicode MS" panose="020B0604020202020204" pitchFamily="34" charset="-122"/>
                <a:ea typeface="Arial Unicode MS" panose="020B0604020202020204" pitchFamily="34" charset="-122"/>
                <a:cs typeface="Arial Unicode MS" panose="020B0604020202020204" pitchFamily="34" charset="-122"/>
              </a:rPr>
              <a:t>店</a:t>
            </a:r>
          </a:p>
        </p:txBody>
      </p:sp>
      <p:pic>
        <p:nvPicPr>
          <p:cNvPr id="3" name="图片 2">
            <a:extLst>
              <a:ext uri="{FF2B5EF4-FFF2-40B4-BE49-F238E27FC236}">
                <a16:creationId xmlns:a16="http://schemas.microsoft.com/office/drawing/2014/main" id="{118B84D0-3ED3-4258-A778-47327E84EB23}"/>
              </a:ext>
            </a:extLst>
          </p:cNvPr>
          <p:cNvPicPr>
            <a:picLocks noChangeAspect="1"/>
          </p:cNvPicPr>
          <p:nvPr/>
        </p:nvPicPr>
        <p:blipFill rotWithShape="1">
          <a:blip r:embed="rId3"/>
          <a:srcRect l="14300" t="16384" r="13250" b="7047"/>
          <a:stretch/>
        </p:blipFill>
        <p:spPr>
          <a:xfrm>
            <a:off x="231847" y="1980076"/>
            <a:ext cx="6394305" cy="4341123"/>
          </a:xfrm>
          <a:prstGeom prst="rect">
            <a:avLst/>
          </a:prstGeom>
        </p:spPr>
      </p:pic>
      <p:sp>
        <p:nvSpPr>
          <p:cNvPr id="23" name="TextBox 22"/>
          <p:cNvSpPr txBox="1"/>
          <p:nvPr/>
        </p:nvSpPr>
        <p:spPr>
          <a:xfrm>
            <a:off x="3310816" y="2714411"/>
            <a:ext cx="1702360" cy="307777"/>
          </a:xfrm>
          <a:prstGeom prst="rect">
            <a:avLst/>
          </a:prstGeom>
          <a:noFill/>
        </p:spPr>
        <p:txBody>
          <a:bodyPr wrap="square" rtlCol="0">
            <a:spAutoFit/>
          </a:bodyPr>
          <a:lstStyle/>
          <a:p>
            <a:r>
              <a:rPr lang="zh-CN" altLang="en-US" sz="1400" b="1" dirty="0">
                <a:latin typeface="Hyundai Sans Text CN" panose="020B0504040000000000" pitchFamily="34" charset="-122"/>
                <a:ea typeface="Hyundai Sans Text CN" panose="020B0504040000000000" pitchFamily="34" charset="-122"/>
                <a:cs typeface="Hyundai Sans Text CN" panose="020B0504040000000000" pitchFamily="34" charset="-122"/>
              </a:rPr>
              <a:t>北京福润（服务站）</a:t>
            </a:r>
          </a:p>
        </p:txBody>
      </p:sp>
      <p:cxnSp>
        <p:nvCxnSpPr>
          <p:cNvPr id="25" name="直接箭头连接符 24">
            <a:extLst>
              <a:ext uri="{FF2B5EF4-FFF2-40B4-BE49-F238E27FC236}">
                <a16:creationId xmlns:a16="http://schemas.microsoft.com/office/drawing/2014/main" id="{61D2BE0A-7C0F-4C55-9A13-F25A23B53262}"/>
              </a:ext>
            </a:extLst>
          </p:cNvPr>
          <p:cNvCxnSpPr>
            <a:cxnSpLocks/>
            <a:endCxn id="29" idx="1"/>
          </p:cNvCxnSpPr>
          <p:nvPr/>
        </p:nvCxnSpPr>
        <p:spPr>
          <a:xfrm>
            <a:off x="3249349" y="2959686"/>
            <a:ext cx="1042556" cy="2529513"/>
          </a:xfrm>
          <a:prstGeom prst="straightConnector1">
            <a:avLst/>
          </a:prstGeom>
          <a:ln w="1587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椭圆 25">
            <a:extLst>
              <a:ext uri="{FF2B5EF4-FFF2-40B4-BE49-F238E27FC236}">
                <a16:creationId xmlns:a16="http://schemas.microsoft.com/office/drawing/2014/main" id="{81B86D46-01F3-4CB9-8C78-18FEB4A4193C}"/>
              </a:ext>
            </a:extLst>
          </p:cNvPr>
          <p:cNvSpPr/>
          <p:nvPr/>
        </p:nvSpPr>
        <p:spPr>
          <a:xfrm>
            <a:off x="3118513" y="2790409"/>
            <a:ext cx="207037" cy="16927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a16="http://schemas.microsoft.com/office/drawing/2014/main" id="{6BDC85DB-BEAE-40C5-AFAE-BC620E251495}"/>
              </a:ext>
            </a:extLst>
          </p:cNvPr>
          <p:cNvSpPr/>
          <p:nvPr/>
        </p:nvSpPr>
        <p:spPr>
          <a:xfrm>
            <a:off x="4261585" y="5464409"/>
            <a:ext cx="207037" cy="16927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22">
            <a:extLst>
              <a:ext uri="{FF2B5EF4-FFF2-40B4-BE49-F238E27FC236}">
                <a16:creationId xmlns:a16="http://schemas.microsoft.com/office/drawing/2014/main" id="{1D0AF372-49AF-458C-BDF4-57A1A4CF605D}"/>
              </a:ext>
            </a:extLst>
          </p:cNvPr>
          <p:cNvSpPr txBox="1"/>
          <p:nvPr/>
        </p:nvSpPr>
        <p:spPr>
          <a:xfrm>
            <a:off x="2780928" y="5617858"/>
            <a:ext cx="1702360" cy="307777"/>
          </a:xfrm>
          <a:prstGeom prst="rect">
            <a:avLst/>
          </a:prstGeom>
          <a:noFill/>
        </p:spPr>
        <p:txBody>
          <a:bodyPr wrap="square" rtlCol="0">
            <a:spAutoFit/>
          </a:bodyPr>
          <a:lstStyle/>
          <a:p>
            <a:r>
              <a:rPr lang="zh-CN" altLang="en-US" sz="1400" b="1" dirty="0">
                <a:latin typeface="Hyundai Sans Text CN" panose="020B0504040000000000" pitchFamily="34" charset="-122"/>
                <a:ea typeface="Hyundai Sans Text CN" panose="020B0504040000000000" pitchFamily="34" charset="-122"/>
                <a:cs typeface="Hyundai Sans Text CN" panose="020B0504040000000000" pitchFamily="34" charset="-122"/>
              </a:rPr>
              <a:t>北京京现（</a:t>
            </a:r>
            <a:r>
              <a:rPr lang="en-US" altLang="zh-CN" sz="1400" b="1" dirty="0">
                <a:latin typeface="Hyundai Sans Text CN" panose="020B0504040000000000" pitchFamily="34" charset="-122"/>
                <a:ea typeface="Hyundai Sans Text CN" panose="020B0504040000000000" pitchFamily="34" charset="-122"/>
                <a:cs typeface="Hyundai Sans Text CN" panose="020B0504040000000000" pitchFamily="34" charset="-122"/>
              </a:rPr>
              <a:t>4S</a:t>
            </a:r>
            <a:r>
              <a:rPr lang="zh-CN" altLang="en-US" sz="1400" b="1" dirty="0">
                <a:latin typeface="Hyundai Sans Text CN" panose="020B0504040000000000" pitchFamily="34" charset="-122"/>
                <a:ea typeface="Hyundai Sans Text CN" panose="020B0504040000000000" pitchFamily="34" charset="-122"/>
                <a:cs typeface="Hyundai Sans Text CN" panose="020B0504040000000000" pitchFamily="34" charset="-122"/>
              </a:rPr>
              <a:t>店）</a:t>
            </a:r>
          </a:p>
        </p:txBody>
      </p:sp>
      <p:graphicFrame>
        <p:nvGraphicFramePr>
          <p:cNvPr id="33" name="表格 32">
            <a:extLst>
              <a:ext uri="{FF2B5EF4-FFF2-40B4-BE49-F238E27FC236}">
                <a16:creationId xmlns:a16="http://schemas.microsoft.com/office/drawing/2014/main" id="{CD511013-729B-43E0-B58A-6C126C80FE2F}"/>
              </a:ext>
            </a:extLst>
          </p:cNvPr>
          <p:cNvGraphicFramePr>
            <a:graphicFrameLocks noGrp="1"/>
          </p:cNvGraphicFramePr>
          <p:nvPr>
            <p:extLst>
              <p:ext uri="{D42A27DB-BD31-4B8C-83A1-F6EECF244321}">
                <p14:modId xmlns:p14="http://schemas.microsoft.com/office/powerpoint/2010/main" val="2411477714"/>
              </p:ext>
            </p:extLst>
          </p:nvPr>
        </p:nvGraphicFramePr>
        <p:xfrm>
          <a:off x="271710" y="6865289"/>
          <a:ext cx="6325640" cy="741680"/>
        </p:xfrm>
        <a:graphic>
          <a:graphicData uri="http://schemas.openxmlformats.org/drawingml/2006/table">
            <a:tbl>
              <a:tblPr firstRow="1" bandRow="1">
                <a:tableStyleId>{5C22544A-7EE6-4342-B048-85BDC9FD1C3A}</a:tableStyleId>
              </a:tblPr>
              <a:tblGrid>
                <a:gridCol w="1141066">
                  <a:extLst>
                    <a:ext uri="{9D8B030D-6E8A-4147-A177-3AD203B41FA5}">
                      <a16:colId xmlns:a16="http://schemas.microsoft.com/office/drawing/2014/main" val="3341867551"/>
                    </a:ext>
                  </a:extLst>
                </a:gridCol>
                <a:gridCol w="1728192">
                  <a:extLst>
                    <a:ext uri="{9D8B030D-6E8A-4147-A177-3AD203B41FA5}">
                      <a16:colId xmlns:a16="http://schemas.microsoft.com/office/drawing/2014/main" val="2035639780"/>
                    </a:ext>
                  </a:extLst>
                </a:gridCol>
                <a:gridCol w="926126">
                  <a:extLst>
                    <a:ext uri="{9D8B030D-6E8A-4147-A177-3AD203B41FA5}">
                      <a16:colId xmlns:a16="http://schemas.microsoft.com/office/drawing/2014/main" val="3888616826"/>
                    </a:ext>
                  </a:extLst>
                </a:gridCol>
                <a:gridCol w="1265128">
                  <a:extLst>
                    <a:ext uri="{9D8B030D-6E8A-4147-A177-3AD203B41FA5}">
                      <a16:colId xmlns:a16="http://schemas.microsoft.com/office/drawing/2014/main" val="3761255637"/>
                    </a:ext>
                  </a:extLst>
                </a:gridCol>
                <a:gridCol w="1265128">
                  <a:extLst>
                    <a:ext uri="{9D8B030D-6E8A-4147-A177-3AD203B41FA5}">
                      <a16:colId xmlns:a16="http://schemas.microsoft.com/office/drawing/2014/main" val="3882424293"/>
                    </a:ext>
                  </a:extLst>
                </a:gridCol>
              </a:tblGrid>
              <a:tr h="370840">
                <a:tc>
                  <a:txBody>
                    <a:bodyPr/>
                    <a:lstStyle/>
                    <a:p>
                      <a:r>
                        <a:rPr lang="zh-CN" altLang="en-US" sz="1200" dirty="0">
                          <a:solidFill>
                            <a:sysClr val="windowText" lastClr="000000"/>
                          </a:solidFill>
                          <a:latin typeface="Hyundai Sans Text CN" panose="020B0504040000000000" pitchFamily="34" charset="-122"/>
                          <a:ea typeface="Hyundai Sans Text CN" panose="020B0504040000000000" pitchFamily="34" charset="-122"/>
                          <a:cs typeface="Hyundai Sans Text CN" panose="020B0504040000000000" pitchFamily="34" charset="-122"/>
                        </a:rPr>
                        <a:t>拟建场地地址</a:t>
                      </a:r>
                    </a:p>
                  </a:txBody>
                  <a:tcPr anchor="ctr"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85000"/>
                      </a:schemeClr>
                    </a:solidFill>
                  </a:tcPr>
                </a:tc>
                <a:tc>
                  <a:txBody>
                    <a:bodyPr/>
                    <a:lstStyle/>
                    <a:p>
                      <a:r>
                        <a:rPr lang="zh-CN" altLang="en-US" sz="1200" dirty="0">
                          <a:solidFill>
                            <a:sysClr val="windowText" lastClr="000000"/>
                          </a:solidFill>
                          <a:latin typeface="Hyundai Sans Text CN" panose="020B0504040000000000" pitchFamily="34" charset="-122"/>
                          <a:ea typeface="Hyundai Sans Text CN" panose="020B0504040000000000" pitchFamily="34" charset="-122"/>
                          <a:cs typeface="Hyundai Sans Text CN" panose="020B0504040000000000" pitchFamily="34" charset="-122"/>
                        </a:rPr>
                        <a:t>距离最近服务网点</a:t>
                      </a:r>
                    </a:p>
                  </a:txBody>
                  <a:tcPr anchor="ctr"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85000"/>
                      </a:schemeClr>
                    </a:solidFill>
                  </a:tcPr>
                </a:tc>
                <a:tc>
                  <a:txBody>
                    <a:bodyPr/>
                    <a:lstStyle/>
                    <a:p>
                      <a:r>
                        <a:rPr lang="zh-CN" altLang="en-US" sz="1200" dirty="0">
                          <a:solidFill>
                            <a:sysClr val="windowText" lastClr="000000"/>
                          </a:solidFill>
                          <a:latin typeface="Hyundai Sans Text CN" panose="020B0504040000000000" pitchFamily="34" charset="-122"/>
                          <a:ea typeface="Hyundai Sans Text CN" panose="020B0504040000000000" pitchFamily="34" charset="-122"/>
                          <a:cs typeface="Hyundai Sans Text CN" panose="020B0504040000000000" pitchFamily="34" charset="-122"/>
                        </a:rPr>
                        <a:t>行驶距离</a:t>
                      </a:r>
                    </a:p>
                  </a:txBody>
                  <a:tcPr anchor="ctr"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85000"/>
                      </a:schemeClr>
                    </a:solidFill>
                  </a:tcPr>
                </a:tc>
                <a:tc>
                  <a:txBody>
                    <a:bodyPr/>
                    <a:lstStyle/>
                    <a:p>
                      <a:r>
                        <a:rPr lang="zh-CN" altLang="en-US" sz="1200" dirty="0">
                          <a:solidFill>
                            <a:sysClr val="windowText" lastClr="000000"/>
                          </a:solidFill>
                          <a:latin typeface="Hyundai Sans Text CN" panose="020B0504040000000000" pitchFamily="34" charset="-122"/>
                          <a:ea typeface="Hyundai Sans Text CN" panose="020B0504040000000000" pitchFamily="34" charset="-122"/>
                          <a:cs typeface="Hyundai Sans Text CN" panose="020B0504040000000000" pitchFamily="34" charset="-122"/>
                        </a:rPr>
                        <a:t>行驶时间</a:t>
                      </a:r>
                    </a:p>
                  </a:txBody>
                  <a:tcPr anchor="ctr"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85000"/>
                      </a:schemeClr>
                    </a:solidFill>
                  </a:tcPr>
                </a:tc>
                <a:tc>
                  <a:txBody>
                    <a:bodyPr/>
                    <a:lstStyle/>
                    <a:p>
                      <a:r>
                        <a:rPr lang="zh-CN" altLang="en-US" sz="1200" dirty="0">
                          <a:solidFill>
                            <a:sysClr val="windowText" lastClr="000000"/>
                          </a:solidFill>
                          <a:latin typeface="Hyundai Sans Text CN" panose="020B0504040000000000" pitchFamily="34" charset="-122"/>
                          <a:ea typeface="Hyundai Sans Text CN" panose="020B0504040000000000" pitchFamily="34" charset="-122"/>
                          <a:cs typeface="Hyundai Sans Text CN" panose="020B0504040000000000" pitchFamily="34" charset="-122"/>
                        </a:rPr>
                        <a:t>直线距离</a:t>
                      </a:r>
                    </a:p>
                  </a:txBody>
                  <a:tcPr anchor="ctr"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574854180"/>
                  </a:ext>
                </a:extLst>
              </a:tr>
              <a:tr h="370840">
                <a:tc>
                  <a:txBody>
                    <a:bodyPr/>
                    <a:lstStyle/>
                    <a:p>
                      <a:endParaRPr lang="zh-CN" altLang="en-US" sz="1200" dirty="0">
                        <a:solidFill>
                          <a:sysClr val="windowText" lastClr="000000"/>
                        </a:solidFill>
                        <a:latin typeface="Hyundai Sans Text CN" panose="020B0504040000000000" pitchFamily="34" charset="-122"/>
                        <a:ea typeface="Hyundai Sans Text CN" panose="020B0504040000000000" pitchFamily="34" charset="-122"/>
                        <a:cs typeface="Hyundai Sans Text CN" panose="020B0504040000000000" pitchFamily="34" charset="-122"/>
                      </a:endParaRPr>
                    </a:p>
                  </a:txBody>
                  <a:tcPr anchor="ctr"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endParaRPr lang="zh-CN" altLang="en-US" sz="1200" dirty="0">
                        <a:solidFill>
                          <a:sysClr val="windowText" lastClr="000000"/>
                        </a:solidFill>
                        <a:latin typeface="Hyundai Sans Text CN" panose="020B0504040000000000" pitchFamily="34" charset="-122"/>
                        <a:ea typeface="Hyundai Sans Text CN" panose="020B0504040000000000" pitchFamily="34" charset="-122"/>
                        <a:cs typeface="Hyundai Sans Text CN" panose="020B0504040000000000" pitchFamily="34" charset="-122"/>
                      </a:endParaRPr>
                    </a:p>
                  </a:txBody>
                  <a:tcPr anchor="ctr"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endParaRPr lang="zh-CN" altLang="en-US" sz="1200" dirty="0">
                        <a:solidFill>
                          <a:sysClr val="windowText" lastClr="000000"/>
                        </a:solidFill>
                        <a:latin typeface="Hyundai Sans Text CN" panose="020B0504040000000000" pitchFamily="34" charset="-122"/>
                        <a:ea typeface="Hyundai Sans Text CN" panose="020B0504040000000000" pitchFamily="34" charset="-122"/>
                        <a:cs typeface="Hyundai Sans Text CN" panose="020B0504040000000000" pitchFamily="34" charset="-122"/>
                      </a:endParaRPr>
                    </a:p>
                  </a:txBody>
                  <a:tcPr anchor="ctr"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endParaRPr lang="zh-CN" altLang="en-US" sz="1200" dirty="0">
                        <a:solidFill>
                          <a:sysClr val="windowText" lastClr="000000"/>
                        </a:solidFill>
                        <a:latin typeface="Hyundai Sans Text CN" panose="020B0504040000000000" pitchFamily="34" charset="-122"/>
                        <a:ea typeface="Hyundai Sans Text CN" panose="020B0504040000000000" pitchFamily="34" charset="-122"/>
                        <a:cs typeface="Hyundai Sans Text CN" panose="020B0504040000000000" pitchFamily="34" charset="-122"/>
                      </a:endParaRPr>
                    </a:p>
                  </a:txBody>
                  <a:tcPr anchor="ctr"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endParaRPr lang="zh-CN" altLang="en-US" sz="1200" dirty="0">
                        <a:solidFill>
                          <a:sysClr val="windowText" lastClr="000000"/>
                        </a:solidFill>
                        <a:latin typeface="Hyundai Sans Text CN" panose="020B0504040000000000" pitchFamily="34" charset="-122"/>
                        <a:ea typeface="Hyundai Sans Text CN" panose="020B0504040000000000" pitchFamily="34" charset="-122"/>
                        <a:cs typeface="Hyundai Sans Text CN" panose="020B0504040000000000" pitchFamily="34" charset="-122"/>
                      </a:endParaRPr>
                    </a:p>
                  </a:txBody>
                  <a:tcPr anchor="ctr" anchorCtr="1">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555997558"/>
                  </a:ext>
                </a:extLst>
              </a:tr>
            </a:tbl>
          </a:graphicData>
        </a:graphic>
      </p:graphicFrame>
      <p:graphicFrame>
        <p:nvGraphicFramePr>
          <p:cNvPr id="34" name="表格 33">
            <a:extLst>
              <a:ext uri="{FF2B5EF4-FFF2-40B4-BE49-F238E27FC236}">
                <a16:creationId xmlns:a16="http://schemas.microsoft.com/office/drawing/2014/main" id="{EA955B42-A60B-4596-A8E5-A2588D0E8F86}"/>
              </a:ext>
            </a:extLst>
          </p:cNvPr>
          <p:cNvGraphicFramePr>
            <a:graphicFrameLocks noGrp="1"/>
          </p:cNvGraphicFramePr>
          <p:nvPr/>
        </p:nvGraphicFramePr>
        <p:xfrm>
          <a:off x="7591425" y="4924425"/>
          <a:ext cx="208280" cy="365760"/>
        </p:xfrm>
        <a:graphic>
          <a:graphicData uri="http://schemas.openxmlformats.org/drawingml/2006/table">
            <a:tbl>
              <a:tblPr/>
              <a:tblGrid>
                <a:gridCol w="208280">
                  <a:extLst>
                    <a:ext uri="{9D8B030D-6E8A-4147-A177-3AD203B41FA5}">
                      <a16:colId xmlns:a16="http://schemas.microsoft.com/office/drawing/2014/main" val="1809801585"/>
                    </a:ext>
                  </a:extLst>
                </a:gridCol>
              </a:tblGrid>
              <a:tr h="0">
                <a:tc>
                  <a:txBody>
                    <a:bodyPr/>
                    <a:lstStyle/>
                    <a:p>
                      <a:endParaRPr lang="zh-CN" altLang="en-US" dirty="0"/>
                    </a:p>
                  </a:txBody>
                  <a:tcPr>
                    <a:lnL w="12700" cmpd="sng">
                      <a:solidFill>
                        <a:schemeClr val="bg1">
                          <a:lumMod val="65000"/>
                        </a:schemeClr>
                      </a:solidFill>
                      <a:prstDash val="sysDot"/>
                    </a:lnL>
                    <a:lnR w="12700" cmpd="sng">
                      <a:solidFill>
                        <a:schemeClr val="bg1">
                          <a:lumMod val="65000"/>
                        </a:schemeClr>
                      </a:solidFill>
                      <a:prstDash val="sysDot"/>
                    </a:lnR>
                    <a:lnT w="12700" cmpd="sng">
                      <a:solidFill>
                        <a:schemeClr val="bg1">
                          <a:lumMod val="65000"/>
                        </a:schemeClr>
                      </a:solidFill>
                      <a:prstDash val="sysDot"/>
                    </a:lnT>
                    <a:lnB w="12700" cmpd="sng">
                      <a:solidFill>
                        <a:schemeClr val="bg1">
                          <a:lumMod val="65000"/>
                        </a:schemeClr>
                      </a:solidFill>
                      <a:prstDash val="sysDot"/>
                    </a:lnB>
                  </a:tcPr>
                </a:tc>
                <a:extLst>
                  <a:ext uri="{0D108BD9-81ED-4DB2-BD59-A6C34878D82A}">
                    <a16:rowId xmlns:a16="http://schemas.microsoft.com/office/drawing/2014/main" val="3807937041"/>
                  </a:ext>
                </a:extLst>
              </a:tr>
            </a:tbl>
          </a:graphicData>
        </a:graphic>
      </p:graphicFrame>
    </p:spTree>
    <p:extLst>
      <p:ext uri="{BB962C8B-B14F-4D97-AF65-F5344CB8AC3E}">
        <p14:creationId xmlns:p14="http://schemas.microsoft.com/office/powerpoint/2010/main" val="940435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8680" y="104649"/>
            <a:ext cx="4464496" cy="428629"/>
          </a:xfrm>
        </p:spPr>
        <p:txBody>
          <a:bodyPr/>
          <a:lstStyle/>
          <a:p>
            <a:pPr fontAlgn="ctr"/>
            <a:r>
              <a:rPr lang="en-US" altLang="zh-CN" sz="2000" dirty="0">
                <a:latin typeface="Arial" pitchFamily="34" charset="0"/>
                <a:cs typeface="Arial" pitchFamily="34" charset="0"/>
              </a:rPr>
              <a:t>10. </a:t>
            </a:r>
            <a:r>
              <a:rPr lang="zh-CN" altLang="en-US" sz="2000" dirty="0">
                <a:latin typeface="Arial" pitchFamily="34" charset="0"/>
                <a:cs typeface="Arial" pitchFamily="34" charset="0"/>
              </a:rPr>
              <a:t>申请服务站</a:t>
            </a:r>
            <a:r>
              <a:rPr sz="2000" dirty="0">
                <a:latin typeface="Arial" pitchFamily="34" charset="0"/>
                <a:cs typeface="Arial" pitchFamily="34" charset="0"/>
              </a:rPr>
              <a:t>选址照片</a:t>
            </a:r>
            <a:endParaRPr lang="zh-CN" altLang="en-US" sz="2000" dirty="0">
              <a:latin typeface="迷你简中等线"/>
            </a:endParaRPr>
          </a:p>
        </p:txBody>
      </p:sp>
      <p:sp>
        <p:nvSpPr>
          <p:cNvPr id="26" name="矩形 25">
            <a:extLst>
              <a:ext uri="{FF2B5EF4-FFF2-40B4-BE49-F238E27FC236}">
                <a16:creationId xmlns:a16="http://schemas.microsoft.com/office/drawing/2014/main" id="{B32F08B5-A97E-4A1A-8BF6-63740DB084F9}"/>
              </a:ext>
            </a:extLst>
          </p:cNvPr>
          <p:cNvSpPr/>
          <p:nvPr/>
        </p:nvSpPr>
        <p:spPr>
          <a:xfrm>
            <a:off x="3501008" y="4714410"/>
            <a:ext cx="3168352" cy="2880320"/>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27" name="矩形 26">
            <a:extLst>
              <a:ext uri="{FF2B5EF4-FFF2-40B4-BE49-F238E27FC236}">
                <a16:creationId xmlns:a16="http://schemas.microsoft.com/office/drawing/2014/main" id="{F722AAA4-958C-402F-B34E-239DB226C325}"/>
              </a:ext>
            </a:extLst>
          </p:cNvPr>
          <p:cNvSpPr/>
          <p:nvPr/>
        </p:nvSpPr>
        <p:spPr>
          <a:xfrm>
            <a:off x="260648" y="1524917"/>
            <a:ext cx="3096344" cy="2736304"/>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28" name="TextBox 18">
            <a:extLst>
              <a:ext uri="{FF2B5EF4-FFF2-40B4-BE49-F238E27FC236}">
                <a16:creationId xmlns:a16="http://schemas.microsoft.com/office/drawing/2014/main" id="{348BE3E7-0F88-4F04-B723-943615C56704}"/>
              </a:ext>
            </a:extLst>
          </p:cNvPr>
          <p:cNvSpPr txBox="1">
            <a:spLocks noChangeArrowheads="1"/>
          </p:cNvSpPr>
          <p:nvPr/>
        </p:nvSpPr>
        <p:spPr bwMode="auto">
          <a:xfrm>
            <a:off x="3356992" y="4354370"/>
            <a:ext cx="3456384" cy="288835"/>
          </a:xfrm>
          <a:prstGeom prst="rect">
            <a:avLst/>
          </a:prstGeom>
          <a:noFill/>
          <a:ln w="9525">
            <a:noFill/>
            <a:miter lim="800000"/>
            <a:headEnd/>
            <a:tailEnd/>
          </a:ln>
        </p:spPr>
        <p:txBody>
          <a:bodyPr wrap="square" lIns="103163" tIns="51581" rIns="103163" bIns="51581">
            <a:spAutoFit/>
          </a:bodyPr>
          <a:lstStyle/>
          <a:p>
            <a:pPr algn="ctr"/>
            <a:r>
              <a:rPr lang="zh-CN" altLang="en-US" sz="1200" dirty="0">
                <a:latin typeface="微软雅黑" pitchFamily="34" charset="-122"/>
                <a:ea typeface="微软雅黑" pitchFamily="34" charset="-122"/>
              </a:rPr>
              <a:t>申请场地正面全景照</a:t>
            </a:r>
          </a:p>
        </p:txBody>
      </p:sp>
      <p:sp>
        <p:nvSpPr>
          <p:cNvPr id="29" name="矩形 28">
            <a:extLst>
              <a:ext uri="{FF2B5EF4-FFF2-40B4-BE49-F238E27FC236}">
                <a16:creationId xmlns:a16="http://schemas.microsoft.com/office/drawing/2014/main" id="{3D74997F-B3BC-4DDB-874F-F1EF2A6CF4A8}"/>
              </a:ext>
            </a:extLst>
          </p:cNvPr>
          <p:cNvSpPr/>
          <p:nvPr/>
        </p:nvSpPr>
        <p:spPr>
          <a:xfrm>
            <a:off x="3501008" y="1546058"/>
            <a:ext cx="3168352" cy="2736304"/>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30" name="矩形 29">
            <a:extLst>
              <a:ext uri="{FF2B5EF4-FFF2-40B4-BE49-F238E27FC236}">
                <a16:creationId xmlns:a16="http://schemas.microsoft.com/office/drawing/2014/main" id="{313249FA-A923-41CA-9CC2-32CC0C8A933D}"/>
              </a:ext>
            </a:extLst>
          </p:cNvPr>
          <p:cNvSpPr/>
          <p:nvPr/>
        </p:nvSpPr>
        <p:spPr>
          <a:xfrm>
            <a:off x="260648" y="4714410"/>
            <a:ext cx="3096344" cy="2880320"/>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31" name="TextBox 39">
            <a:extLst>
              <a:ext uri="{FF2B5EF4-FFF2-40B4-BE49-F238E27FC236}">
                <a16:creationId xmlns:a16="http://schemas.microsoft.com/office/drawing/2014/main" id="{22212D2F-9636-4435-9F52-DB838B7AA441}"/>
              </a:ext>
            </a:extLst>
          </p:cNvPr>
          <p:cNvSpPr txBox="1">
            <a:spLocks noChangeArrowheads="1"/>
          </p:cNvSpPr>
          <p:nvPr/>
        </p:nvSpPr>
        <p:spPr bwMode="auto">
          <a:xfrm>
            <a:off x="4005064" y="7667541"/>
            <a:ext cx="2272904" cy="288835"/>
          </a:xfrm>
          <a:prstGeom prst="rect">
            <a:avLst/>
          </a:prstGeom>
          <a:noFill/>
          <a:ln w="9525">
            <a:noFill/>
            <a:miter lim="800000"/>
            <a:headEnd/>
            <a:tailEnd/>
          </a:ln>
        </p:spPr>
        <p:txBody>
          <a:bodyPr lIns="103163" tIns="51581" rIns="103163" bIns="51581">
            <a:spAutoFit/>
          </a:bodyPr>
          <a:lstStyle/>
          <a:p>
            <a:pPr algn="ctr"/>
            <a:r>
              <a:rPr lang="zh-CN" altLang="en-US" sz="1200" dirty="0">
                <a:latin typeface="微软雅黑" pitchFamily="34" charset="-122"/>
                <a:ea typeface="微软雅黑" pitchFamily="34" charset="-122"/>
              </a:rPr>
              <a:t>拟建客户休息区全景</a:t>
            </a:r>
          </a:p>
        </p:txBody>
      </p:sp>
      <p:sp>
        <p:nvSpPr>
          <p:cNvPr id="32" name="TextBox 40">
            <a:extLst>
              <a:ext uri="{FF2B5EF4-FFF2-40B4-BE49-F238E27FC236}">
                <a16:creationId xmlns:a16="http://schemas.microsoft.com/office/drawing/2014/main" id="{AA944E90-76DD-4172-8E42-B23751DEA979}"/>
              </a:ext>
            </a:extLst>
          </p:cNvPr>
          <p:cNvSpPr txBox="1">
            <a:spLocks noChangeArrowheads="1"/>
          </p:cNvSpPr>
          <p:nvPr/>
        </p:nvSpPr>
        <p:spPr bwMode="auto">
          <a:xfrm>
            <a:off x="908720" y="4354370"/>
            <a:ext cx="1872208" cy="288835"/>
          </a:xfrm>
          <a:prstGeom prst="rect">
            <a:avLst/>
          </a:prstGeom>
          <a:noFill/>
          <a:ln w="9525">
            <a:noFill/>
            <a:miter lim="800000"/>
            <a:headEnd/>
            <a:tailEnd/>
          </a:ln>
        </p:spPr>
        <p:txBody>
          <a:bodyPr wrap="square" lIns="103163" tIns="51581" rIns="103163" bIns="51581">
            <a:spAutoFit/>
          </a:bodyPr>
          <a:lstStyle/>
          <a:p>
            <a:pPr algn="ctr"/>
            <a:r>
              <a:rPr lang="zh-CN" altLang="en-US" sz="1200" dirty="0">
                <a:latin typeface="微软雅黑" pitchFamily="34" charset="-122"/>
                <a:ea typeface="微软雅黑" pitchFamily="34" charset="-122"/>
              </a:rPr>
              <a:t>申请场地临街主干道</a:t>
            </a:r>
          </a:p>
        </p:txBody>
      </p:sp>
      <p:sp>
        <p:nvSpPr>
          <p:cNvPr id="33" name="TextBox 38">
            <a:extLst>
              <a:ext uri="{FF2B5EF4-FFF2-40B4-BE49-F238E27FC236}">
                <a16:creationId xmlns:a16="http://schemas.microsoft.com/office/drawing/2014/main" id="{8211E6C7-0657-4E1A-97D6-CF46FFE1CC36}"/>
              </a:ext>
            </a:extLst>
          </p:cNvPr>
          <p:cNvSpPr txBox="1">
            <a:spLocks noChangeArrowheads="1"/>
          </p:cNvSpPr>
          <p:nvPr/>
        </p:nvSpPr>
        <p:spPr bwMode="auto">
          <a:xfrm>
            <a:off x="548680" y="7667541"/>
            <a:ext cx="2726922" cy="288835"/>
          </a:xfrm>
          <a:prstGeom prst="rect">
            <a:avLst/>
          </a:prstGeom>
          <a:noFill/>
          <a:ln w="9525">
            <a:noFill/>
            <a:miter lim="800000"/>
            <a:headEnd/>
            <a:tailEnd/>
          </a:ln>
        </p:spPr>
        <p:txBody>
          <a:bodyPr wrap="square" lIns="103163" tIns="51581" rIns="103163" bIns="51581">
            <a:spAutoFit/>
          </a:bodyPr>
          <a:lstStyle/>
          <a:p>
            <a:pPr algn="ctr"/>
            <a:r>
              <a:rPr lang="zh-CN" altLang="en-US" sz="1200" dirty="0">
                <a:latin typeface="微软雅黑" pitchFamily="34" charset="-122"/>
                <a:ea typeface="微软雅黑" pitchFamily="34" charset="-122"/>
              </a:rPr>
              <a:t>拟设服务接待室全景</a:t>
            </a:r>
          </a:p>
        </p:txBody>
      </p:sp>
      <p:sp>
        <p:nvSpPr>
          <p:cNvPr id="2" name="矩形 1">
            <a:extLst>
              <a:ext uri="{FF2B5EF4-FFF2-40B4-BE49-F238E27FC236}">
                <a16:creationId xmlns:a16="http://schemas.microsoft.com/office/drawing/2014/main" id="{2B229647-A7DC-406B-9B45-CBDAEDB9CC85}"/>
              </a:ext>
            </a:extLst>
          </p:cNvPr>
          <p:cNvSpPr/>
          <p:nvPr/>
        </p:nvSpPr>
        <p:spPr>
          <a:xfrm>
            <a:off x="260648" y="2385068"/>
            <a:ext cx="3096344" cy="461665"/>
          </a:xfrm>
          <a:prstGeom prst="rect">
            <a:avLst/>
          </a:prstGeom>
        </p:spPr>
        <p:txBody>
          <a:bodyPr wrap="square">
            <a:spAutoFit/>
          </a:bodyPr>
          <a:lstStyle/>
          <a:p>
            <a:pPr algn="ctr" fontAlgn="ctr"/>
            <a:r>
              <a:rPr lang="zh-CN" altLang="en-US" sz="1200" dirty="0">
                <a:latin typeface="微软雅黑" pitchFamily="34" charset="-122"/>
                <a:ea typeface="微软雅黑" pitchFamily="34" charset="-122"/>
              </a:rPr>
              <a:t>此处请附上：选址场地临街主干道状况照片</a:t>
            </a:r>
            <a:endParaRPr lang="en-US" altLang="zh-CN" sz="1200" dirty="0">
              <a:latin typeface="微软雅黑" pitchFamily="34" charset="-122"/>
              <a:ea typeface="微软雅黑" pitchFamily="34" charset="-122"/>
            </a:endParaRPr>
          </a:p>
          <a:p>
            <a:pPr algn="ctr" fontAlgn="ctr"/>
            <a:r>
              <a:rPr lang="zh-CN" altLang="en-US" sz="1200" dirty="0">
                <a:latin typeface="微软雅黑" pitchFamily="34" charset="-122"/>
                <a:ea typeface="微软雅黑" pitchFamily="34" charset="-122"/>
              </a:rPr>
              <a:t>，可观察到拟建站地址</a:t>
            </a:r>
            <a:endParaRPr lang="en-US" altLang="zh-CN" sz="1200" dirty="0">
              <a:latin typeface="微软雅黑" pitchFamily="34" charset="-122"/>
              <a:ea typeface="微软雅黑" pitchFamily="34" charset="-122"/>
            </a:endParaRPr>
          </a:p>
        </p:txBody>
      </p:sp>
      <p:sp>
        <p:nvSpPr>
          <p:cNvPr id="3" name="矩形 2">
            <a:extLst>
              <a:ext uri="{FF2B5EF4-FFF2-40B4-BE49-F238E27FC236}">
                <a16:creationId xmlns:a16="http://schemas.microsoft.com/office/drawing/2014/main" id="{DA48A48E-1003-44AF-BFDE-84287B0940A8}"/>
              </a:ext>
            </a:extLst>
          </p:cNvPr>
          <p:cNvSpPr/>
          <p:nvPr/>
        </p:nvSpPr>
        <p:spPr>
          <a:xfrm>
            <a:off x="3501008" y="2462013"/>
            <a:ext cx="3429000" cy="276999"/>
          </a:xfrm>
          <a:prstGeom prst="rect">
            <a:avLst/>
          </a:prstGeom>
        </p:spPr>
        <p:txBody>
          <a:bodyPr>
            <a:spAutoFit/>
          </a:bodyPr>
          <a:lstStyle/>
          <a:p>
            <a:pPr algn="ctr" fontAlgn="ctr"/>
            <a:r>
              <a:rPr lang="zh-CN" altLang="en-US" sz="1200" dirty="0">
                <a:latin typeface="微软雅黑" pitchFamily="34" charset="-122"/>
                <a:ea typeface="微软雅黑" pitchFamily="34" charset="-122"/>
              </a:rPr>
              <a:t>此处请贴上：选址场地临街面照片</a:t>
            </a:r>
            <a:endParaRPr lang="en-US" altLang="zh-CN" sz="1200" dirty="0">
              <a:latin typeface="微软雅黑" pitchFamily="34" charset="-122"/>
              <a:ea typeface="微软雅黑" pitchFamily="34" charset="-122"/>
            </a:endParaRPr>
          </a:p>
        </p:txBody>
      </p:sp>
      <p:sp>
        <p:nvSpPr>
          <p:cNvPr id="34" name="矩形 33">
            <a:extLst>
              <a:ext uri="{FF2B5EF4-FFF2-40B4-BE49-F238E27FC236}">
                <a16:creationId xmlns:a16="http://schemas.microsoft.com/office/drawing/2014/main" id="{691E80E8-2CB3-4A8F-B59E-3A3B0F6EB908}"/>
              </a:ext>
            </a:extLst>
          </p:cNvPr>
          <p:cNvSpPr/>
          <p:nvPr/>
        </p:nvSpPr>
        <p:spPr>
          <a:xfrm>
            <a:off x="3494360" y="5827676"/>
            <a:ext cx="3429000" cy="276999"/>
          </a:xfrm>
          <a:prstGeom prst="rect">
            <a:avLst/>
          </a:prstGeom>
        </p:spPr>
        <p:txBody>
          <a:bodyPr>
            <a:spAutoFit/>
          </a:bodyPr>
          <a:lstStyle/>
          <a:p>
            <a:pPr algn="ctr" fontAlgn="ctr"/>
            <a:r>
              <a:rPr lang="zh-CN" altLang="en-US" sz="1200" dirty="0">
                <a:latin typeface="微软雅黑" pitchFamily="34" charset="-122"/>
                <a:ea typeface="微软雅黑" pitchFamily="34" charset="-122"/>
              </a:rPr>
              <a:t>此处请帖能够体现客户休息区全景照片</a:t>
            </a:r>
            <a:endParaRPr lang="en-US" altLang="zh-CN" sz="1200" dirty="0">
              <a:latin typeface="微软雅黑" pitchFamily="34" charset="-122"/>
              <a:ea typeface="微软雅黑" pitchFamily="34" charset="-122"/>
            </a:endParaRPr>
          </a:p>
        </p:txBody>
      </p:sp>
      <p:sp>
        <p:nvSpPr>
          <p:cNvPr id="35" name="矩形 34">
            <a:extLst>
              <a:ext uri="{FF2B5EF4-FFF2-40B4-BE49-F238E27FC236}">
                <a16:creationId xmlns:a16="http://schemas.microsoft.com/office/drawing/2014/main" id="{74AF7B67-CD40-4A78-B360-78E4DFD50CA4}"/>
              </a:ext>
            </a:extLst>
          </p:cNvPr>
          <p:cNvSpPr/>
          <p:nvPr/>
        </p:nvSpPr>
        <p:spPr>
          <a:xfrm>
            <a:off x="253008" y="5827675"/>
            <a:ext cx="3429000" cy="276999"/>
          </a:xfrm>
          <a:prstGeom prst="rect">
            <a:avLst/>
          </a:prstGeom>
        </p:spPr>
        <p:txBody>
          <a:bodyPr>
            <a:spAutoFit/>
          </a:bodyPr>
          <a:lstStyle/>
          <a:p>
            <a:pPr algn="ctr" fontAlgn="ctr"/>
            <a:r>
              <a:rPr lang="zh-CN" altLang="en-US" sz="1200" dirty="0">
                <a:latin typeface="微软雅黑" pitchFamily="34" charset="-122"/>
                <a:ea typeface="微软雅黑" pitchFamily="34" charset="-122"/>
              </a:rPr>
              <a:t>此处请帖能够体现客户接待区全景照片</a:t>
            </a:r>
            <a:endParaRPr lang="en-US" altLang="zh-CN" sz="1200" dirty="0">
              <a:latin typeface="微软雅黑" pitchFamily="34" charset="-122"/>
              <a:ea typeface="微软雅黑" pitchFamily="34" charset="-122"/>
            </a:endParaRPr>
          </a:p>
        </p:txBody>
      </p:sp>
    </p:spTree>
    <p:extLst>
      <p:ext uri="{BB962C8B-B14F-4D97-AF65-F5344CB8AC3E}">
        <p14:creationId xmlns:p14="http://schemas.microsoft.com/office/powerpoint/2010/main" val="2909886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8680" y="104649"/>
            <a:ext cx="4464496" cy="428629"/>
          </a:xfrm>
        </p:spPr>
        <p:txBody>
          <a:bodyPr/>
          <a:lstStyle/>
          <a:p>
            <a:pPr fontAlgn="ctr"/>
            <a:r>
              <a:rPr lang="en-US" altLang="zh-CN" sz="2000" dirty="0">
                <a:latin typeface="Arial" pitchFamily="34" charset="0"/>
                <a:cs typeface="Arial" pitchFamily="34" charset="0"/>
              </a:rPr>
              <a:t>10. </a:t>
            </a:r>
            <a:r>
              <a:rPr lang="zh-CN" altLang="en-US" sz="2000" dirty="0">
                <a:latin typeface="Arial" pitchFamily="34" charset="0"/>
                <a:cs typeface="Arial" pitchFamily="34" charset="0"/>
              </a:rPr>
              <a:t>申请服务站</a:t>
            </a:r>
            <a:r>
              <a:rPr sz="2000" dirty="0">
                <a:latin typeface="Arial" pitchFamily="34" charset="0"/>
                <a:cs typeface="Arial" pitchFamily="34" charset="0"/>
              </a:rPr>
              <a:t>选址照片</a:t>
            </a:r>
            <a:endParaRPr lang="zh-CN" altLang="en-US" sz="2000" dirty="0">
              <a:latin typeface="迷你简中等线"/>
            </a:endParaRPr>
          </a:p>
        </p:txBody>
      </p:sp>
      <p:sp>
        <p:nvSpPr>
          <p:cNvPr id="26" name="矩形 25">
            <a:extLst>
              <a:ext uri="{FF2B5EF4-FFF2-40B4-BE49-F238E27FC236}">
                <a16:creationId xmlns:a16="http://schemas.microsoft.com/office/drawing/2014/main" id="{B32F08B5-A97E-4A1A-8BF6-63740DB084F9}"/>
              </a:ext>
            </a:extLst>
          </p:cNvPr>
          <p:cNvSpPr/>
          <p:nvPr/>
        </p:nvSpPr>
        <p:spPr>
          <a:xfrm>
            <a:off x="3501008" y="4714410"/>
            <a:ext cx="3168352" cy="2880320"/>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27" name="矩形 26">
            <a:extLst>
              <a:ext uri="{FF2B5EF4-FFF2-40B4-BE49-F238E27FC236}">
                <a16:creationId xmlns:a16="http://schemas.microsoft.com/office/drawing/2014/main" id="{F722AAA4-958C-402F-B34E-239DB226C325}"/>
              </a:ext>
            </a:extLst>
          </p:cNvPr>
          <p:cNvSpPr/>
          <p:nvPr/>
        </p:nvSpPr>
        <p:spPr>
          <a:xfrm>
            <a:off x="260648" y="1524917"/>
            <a:ext cx="3096344" cy="2736304"/>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28" name="TextBox 18">
            <a:extLst>
              <a:ext uri="{FF2B5EF4-FFF2-40B4-BE49-F238E27FC236}">
                <a16:creationId xmlns:a16="http://schemas.microsoft.com/office/drawing/2014/main" id="{348BE3E7-0F88-4F04-B723-943615C56704}"/>
              </a:ext>
            </a:extLst>
          </p:cNvPr>
          <p:cNvSpPr txBox="1">
            <a:spLocks noChangeArrowheads="1"/>
          </p:cNvSpPr>
          <p:nvPr/>
        </p:nvSpPr>
        <p:spPr bwMode="auto">
          <a:xfrm>
            <a:off x="3356992" y="4354370"/>
            <a:ext cx="3456384" cy="288835"/>
          </a:xfrm>
          <a:prstGeom prst="rect">
            <a:avLst/>
          </a:prstGeom>
          <a:noFill/>
          <a:ln w="9525">
            <a:noFill/>
            <a:miter lim="800000"/>
            <a:headEnd/>
            <a:tailEnd/>
          </a:ln>
        </p:spPr>
        <p:txBody>
          <a:bodyPr wrap="square" lIns="103163" tIns="51581" rIns="103163" bIns="51581">
            <a:spAutoFit/>
          </a:bodyPr>
          <a:lstStyle/>
          <a:p>
            <a:pPr algn="ctr"/>
            <a:r>
              <a:rPr lang="zh-CN" altLang="en-US" sz="1200" dirty="0">
                <a:latin typeface="微软雅黑" pitchFamily="34" charset="-122"/>
                <a:ea typeface="微软雅黑" pitchFamily="34" charset="-122"/>
              </a:rPr>
              <a:t>配件库现状全景</a:t>
            </a:r>
          </a:p>
        </p:txBody>
      </p:sp>
      <p:sp>
        <p:nvSpPr>
          <p:cNvPr id="29" name="矩形 28">
            <a:extLst>
              <a:ext uri="{FF2B5EF4-FFF2-40B4-BE49-F238E27FC236}">
                <a16:creationId xmlns:a16="http://schemas.microsoft.com/office/drawing/2014/main" id="{3D74997F-B3BC-4DDB-874F-F1EF2A6CF4A8}"/>
              </a:ext>
            </a:extLst>
          </p:cNvPr>
          <p:cNvSpPr/>
          <p:nvPr/>
        </p:nvSpPr>
        <p:spPr>
          <a:xfrm>
            <a:off x="3501008" y="1546058"/>
            <a:ext cx="3168352" cy="2736304"/>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30" name="矩形 29">
            <a:extLst>
              <a:ext uri="{FF2B5EF4-FFF2-40B4-BE49-F238E27FC236}">
                <a16:creationId xmlns:a16="http://schemas.microsoft.com/office/drawing/2014/main" id="{313249FA-A923-41CA-9CC2-32CC0C8A933D}"/>
              </a:ext>
            </a:extLst>
          </p:cNvPr>
          <p:cNvSpPr/>
          <p:nvPr/>
        </p:nvSpPr>
        <p:spPr>
          <a:xfrm>
            <a:off x="260648" y="4714410"/>
            <a:ext cx="3096344" cy="2880320"/>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31" name="TextBox 39">
            <a:extLst>
              <a:ext uri="{FF2B5EF4-FFF2-40B4-BE49-F238E27FC236}">
                <a16:creationId xmlns:a16="http://schemas.microsoft.com/office/drawing/2014/main" id="{22212D2F-9636-4435-9F52-DB838B7AA441}"/>
              </a:ext>
            </a:extLst>
          </p:cNvPr>
          <p:cNvSpPr txBox="1">
            <a:spLocks noChangeArrowheads="1"/>
          </p:cNvSpPr>
          <p:nvPr/>
        </p:nvSpPr>
        <p:spPr bwMode="auto">
          <a:xfrm>
            <a:off x="4005064" y="7667541"/>
            <a:ext cx="2272904" cy="288835"/>
          </a:xfrm>
          <a:prstGeom prst="rect">
            <a:avLst/>
          </a:prstGeom>
          <a:noFill/>
          <a:ln w="9525">
            <a:noFill/>
            <a:miter lim="800000"/>
            <a:headEnd/>
            <a:tailEnd/>
          </a:ln>
        </p:spPr>
        <p:txBody>
          <a:bodyPr lIns="103163" tIns="51581" rIns="103163" bIns="51581">
            <a:spAutoFit/>
          </a:bodyPr>
          <a:lstStyle/>
          <a:p>
            <a:pPr algn="ctr"/>
            <a:r>
              <a:rPr lang="zh-CN" altLang="en-US" sz="1200" dirty="0">
                <a:latin typeface="微软雅黑" pitchFamily="34" charset="-122"/>
                <a:ea typeface="微软雅黑" pitchFamily="34" charset="-122"/>
              </a:rPr>
              <a:t>周边环境</a:t>
            </a:r>
            <a:r>
              <a:rPr lang="en-US" altLang="zh-CN" sz="1200" dirty="0">
                <a:latin typeface="微软雅黑" pitchFamily="34" charset="-122"/>
                <a:ea typeface="微软雅黑" pitchFamily="34" charset="-122"/>
              </a:rPr>
              <a:t>2</a:t>
            </a:r>
            <a:endParaRPr lang="zh-CN" altLang="en-US" sz="1200" dirty="0">
              <a:latin typeface="微软雅黑" pitchFamily="34" charset="-122"/>
              <a:ea typeface="微软雅黑" pitchFamily="34" charset="-122"/>
            </a:endParaRPr>
          </a:p>
        </p:txBody>
      </p:sp>
      <p:sp>
        <p:nvSpPr>
          <p:cNvPr id="32" name="TextBox 40">
            <a:extLst>
              <a:ext uri="{FF2B5EF4-FFF2-40B4-BE49-F238E27FC236}">
                <a16:creationId xmlns:a16="http://schemas.microsoft.com/office/drawing/2014/main" id="{AA944E90-76DD-4172-8E42-B23751DEA979}"/>
              </a:ext>
            </a:extLst>
          </p:cNvPr>
          <p:cNvSpPr txBox="1">
            <a:spLocks noChangeArrowheads="1"/>
          </p:cNvSpPr>
          <p:nvPr/>
        </p:nvSpPr>
        <p:spPr bwMode="auto">
          <a:xfrm>
            <a:off x="908720" y="4354370"/>
            <a:ext cx="1872208" cy="288835"/>
          </a:xfrm>
          <a:prstGeom prst="rect">
            <a:avLst/>
          </a:prstGeom>
          <a:noFill/>
          <a:ln w="9525">
            <a:noFill/>
            <a:miter lim="800000"/>
            <a:headEnd/>
            <a:tailEnd/>
          </a:ln>
        </p:spPr>
        <p:txBody>
          <a:bodyPr wrap="square" lIns="103163" tIns="51581" rIns="103163" bIns="51581">
            <a:spAutoFit/>
          </a:bodyPr>
          <a:lstStyle/>
          <a:p>
            <a:pPr algn="ctr"/>
            <a:r>
              <a:rPr lang="zh-CN" altLang="en-US" sz="1200" dirty="0">
                <a:latin typeface="微软雅黑" pitchFamily="34" charset="-122"/>
                <a:ea typeface="微软雅黑" pitchFamily="34" charset="-122"/>
              </a:rPr>
              <a:t>维修车间现状全景</a:t>
            </a:r>
          </a:p>
        </p:txBody>
      </p:sp>
      <p:sp>
        <p:nvSpPr>
          <p:cNvPr id="33" name="TextBox 38">
            <a:extLst>
              <a:ext uri="{FF2B5EF4-FFF2-40B4-BE49-F238E27FC236}">
                <a16:creationId xmlns:a16="http://schemas.microsoft.com/office/drawing/2014/main" id="{8211E6C7-0657-4E1A-97D6-CF46FFE1CC36}"/>
              </a:ext>
            </a:extLst>
          </p:cNvPr>
          <p:cNvSpPr txBox="1">
            <a:spLocks noChangeArrowheads="1"/>
          </p:cNvSpPr>
          <p:nvPr/>
        </p:nvSpPr>
        <p:spPr bwMode="auto">
          <a:xfrm>
            <a:off x="548680" y="7667541"/>
            <a:ext cx="2726922" cy="288835"/>
          </a:xfrm>
          <a:prstGeom prst="rect">
            <a:avLst/>
          </a:prstGeom>
          <a:noFill/>
          <a:ln w="9525">
            <a:noFill/>
            <a:miter lim="800000"/>
            <a:headEnd/>
            <a:tailEnd/>
          </a:ln>
        </p:spPr>
        <p:txBody>
          <a:bodyPr wrap="square" lIns="103163" tIns="51581" rIns="103163" bIns="51581">
            <a:spAutoFit/>
          </a:bodyPr>
          <a:lstStyle/>
          <a:p>
            <a:pPr algn="ctr"/>
            <a:r>
              <a:rPr lang="zh-CN" altLang="en-US" sz="1200" dirty="0">
                <a:latin typeface="微软雅黑" pitchFamily="34" charset="-122"/>
                <a:ea typeface="微软雅黑" pitchFamily="34" charset="-122"/>
              </a:rPr>
              <a:t>周边环境</a:t>
            </a:r>
            <a:r>
              <a:rPr lang="en-US" altLang="zh-CN" sz="1200" dirty="0">
                <a:latin typeface="微软雅黑" pitchFamily="34" charset="-122"/>
                <a:ea typeface="微软雅黑" pitchFamily="34" charset="-122"/>
              </a:rPr>
              <a:t>1</a:t>
            </a:r>
            <a:endParaRPr lang="zh-CN" altLang="en-US" sz="1200" dirty="0">
              <a:latin typeface="微软雅黑" pitchFamily="34" charset="-122"/>
              <a:ea typeface="微软雅黑" pitchFamily="34" charset="-122"/>
            </a:endParaRPr>
          </a:p>
        </p:txBody>
      </p:sp>
      <p:sp>
        <p:nvSpPr>
          <p:cNvPr id="11" name="矩形 10">
            <a:extLst>
              <a:ext uri="{FF2B5EF4-FFF2-40B4-BE49-F238E27FC236}">
                <a16:creationId xmlns:a16="http://schemas.microsoft.com/office/drawing/2014/main" id="{A5720A80-5025-45F1-B035-F00D1DE7A208}"/>
              </a:ext>
            </a:extLst>
          </p:cNvPr>
          <p:cNvSpPr/>
          <p:nvPr/>
        </p:nvSpPr>
        <p:spPr>
          <a:xfrm>
            <a:off x="260648" y="2385068"/>
            <a:ext cx="3096344" cy="461665"/>
          </a:xfrm>
          <a:prstGeom prst="rect">
            <a:avLst/>
          </a:prstGeom>
        </p:spPr>
        <p:txBody>
          <a:bodyPr wrap="square">
            <a:spAutoFit/>
          </a:bodyPr>
          <a:lstStyle/>
          <a:p>
            <a:pPr algn="ctr" fontAlgn="ctr"/>
            <a:r>
              <a:rPr lang="zh-CN" altLang="en-US" sz="1200" dirty="0">
                <a:latin typeface="微软雅黑" pitchFamily="34" charset="-122"/>
                <a:ea typeface="微软雅黑" pitchFamily="34" charset="-122"/>
              </a:rPr>
              <a:t>此处请附上：能够体现维修车间全景，大致长宽尺寸，工位数量</a:t>
            </a:r>
            <a:endParaRPr lang="en-US" altLang="zh-CN" sz="1200" dirty="0">
              <a:latin typeface="微软雅黑" pitchFamily="34" charset="-122"/>
              <a:ea typeface="微软雅黑" pitchFamily="34" charset="-122"/>
            </a:endParaRPr>
          </a:p>
        </p:txBody>
      </p:sp>
      <p:sp>
        <p:nvSpPr>
          <p:cNvPr id="12" name="矩形 11">
            <a:extLst>
              <a:ext uri="{FF2B5EF4-FFF2-40B4-BE49-F238E27FC236}">
                <a16:creationId xmlns:a16="http://schemas.microsoft.com/office/drawing/2014/main" id="{E7BF0FE3-5996-4007-9136-EB7BE16B7342}"/>
              </a:ext>
            </a:extLst>
          </p:cNvPr>
          <p:cNvSpPr/>
          <p:nvPr/>
        </p:nvSpPr>
        <p:spPr>
          <a:xfrm>
            <a:off x="3501008" y="2462013"/>
            <a:ext cx="3429000" cy="276999"/>
          </a:xfrm>
          <a:prstGeom prst="rect">
            <a:avLst/>
          </a:prstGeom>
        </p:spPr>
        <p:txBody>
          <a:bodyPr>
            <a:spAutoFit/>
          </a:bodyPr>
          <a:lstStyle/>
          <a:p>
            <a:pPr algn="ctr" fontAlgn="ctr"/>
            <a:r>
              <a:rPr lang="zh-CN" altLang="en-US" sz="1200" dirty="0">
                <a:latin typeface="微软雅黑" pitchFamily="34" charset="-122"/>
                <a:ea typeface="微软雅黑" pitchFamily="34" charset="-122"/>
              </a:rPr>
              <a:t>此处请贴上：拟建配件库场地全景照片</a:t>
            </a:r>
            <a:endParaRPr lang="en-US" altLang="zh-CN" sz="1200" dirty="0">
              <a:latin typeface="微软雅黑" pitchFamily="34" charset="-122"/>
              <a:ea typeface="微软雅黑" pitchFamily="34" charset="-122"/>
            </a:endParaRPr>
          </a:p>
        </p:txBody>
      </p:sp>
      <p:sp>
        <p:nvSpPr>
          <p:cNvPr id="13" name="矩形 12">
            <a:extLst>
              <a:ext uri="{FF2B5EF4-FFF2-40B4-BE49-F238E27FC236}">
                <a16:creationId xmlns:a16="http://schemas.microsoft.com/office/drawing/2014/main" id="{034CAC0B-715E-4F18-B2CE-321999E1B697}"/>
              </a:ext>
            </a:extLst>
          </p:cNvPr>
          <p:cNvSpPr/>
          <p:nvPr/>
        </p:nvSpPr>
        <p:spPr>
          <a:xfrm>
            <a:off x="3494360" y="5827676"/>
            <a:ext cx="3429000" cy="276999"/>
          </a:xfrm>
          <a:prstGeom prst="rect">
            <a:avLst/>
          </a:prstGeom>
        </p:spPr>
        <p:txBody>
          <a:bodyPr>
            <a:spAutoFit/>
          </a:bodyPr>
          <a:lstStyle/>
          <a:p>
            <a:pPr algn="ctr" fontAlgn="ctr"/>
            <a:r>
              <a:rPr lang="zh-CN" altLang="en-US" sz="1200" dirty="0">
                <a:latin typeface="微软雅黑" pitchFamily="34" charset="-122"/>
                <a:ea typeface="微软雅黑" pitchFamily="34" charset="-122"/>
              </a:rPr>
              <a:t>能够体现周边汽车氛围、其他品牌</a:t>
            </a:r>
            <a:endParaRPr lang="en-US" altLang="zh-CN" sz="1200" dirty="0">
              <a:latin typeface="微软雅黑" pitchFamily="34" charset="-122"/>
              <a:ea typeface="微软雅黑" pitchFamily="34" charset="-122"/>
            </a:endParaRPr>
          </a:p>
        </p:txBody>
      </p:sp>
      <p:sp>
        <p:nvSpPr>
          <p:cNvPr id="14" name="矩形 13">
            <a:extLst>
              <a:ext uri="{FF2B5EF4-FFF2-40B4-BE49-F238E27FC236}">
                <a16:creationId xmlns:a16="http://schemas.microsoft.com/office/drawing/2014/main" id="{19C11E45-18C0-4012-AE20-13410CE88B9D}"/>
              </a:ext>
            </a:extLst>
          </p:cNvPr>
          <p:cNvSpPr/>
          <p:nvPr/>
        </p:nvSpPr>
        <p:spPr>
          <a:xfrm>
            <a:off x="253008" y="5827675"/>
            <a:ext cx="3429000" cy="276999"/>
          </a:xfrm>
          <a:prstGeom prst="rect">
            <a:avLst/>
          </a:prstGeom>
        </p:spPr>
        <p:txBody>
          <a:bodyPr>
            <a:spAutoFit/>
          </a:bodyPr>
          <a:lstStyle/>
          <a:p>
            <a:pPr algn="ctr" fontAlgn="ctr"/>
            <a:r>
              <a:rPr lang="zh-CN" altLang="en-US" sz="1200" dirty="0">
                <a:latin typeface="微软雅黑" pitchFamily="34" charset="-122"/>
                <a:ea typeface="微软雅黑" pitchFamily="34" charset="-122"/>
              </a:rPr>
              <a:t>能够体现拟建站外部环境情况</a:t>
            </a:r>
            <a:endParaRPr lang="en-US" altLang="zh-CN" sz="1200" dirty="0">
              <a:latin typeface="微软雅黑" pitchFamily="34" charset="-122"/>
              <a:ea typeface="微软雅黑" pitchFamily="34" charset="-122"/>
            </a:endParaRPr>
          </a:p>
        </p:txBody>
      </p:sp>
    </p:spTree>
    <p:extLst>
      <p:ext uri="{BB962C8B-B14F-4D97-AF65-F5344CB8AC3E}">
        <p14:creationId xmlns:p14="http://schemas.microsoft.com/office/powerpoint/2010/main" val="18668154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8680" y="104649"/>
            <a:ext cx="4464496" cy="428629"/>
          </a:xfrm>
        </p:spPr>
        <p:txBody>
          <a:bodyPr/>
          <a:lstStyle/>
          <a:p>
            <a:pPr fontAlgn="ctr"/>
            <a:r>
              <a:rPr lang="en-US" altLang="zh-CN" sz="2000" dirty="0">
                <a:latin typeface="Arial" pitchFamily="34" charset="0"/>
                <a:cs typeface="Arial" pitchFamily="34" charset="0"/>
              </a:rPr>
              <a:t>10. </a:t>
            </a:r>
            <a:r>
              <a:rPr lang="zh-CN" altLang="en-US" sz="2000" dirty="0">
                <a:latin typeface="Arial" pitchFamily="34" charset="0"/>
                <a:cs typeface="Arial" pitchFamily="34" charset="0"/>
              </a:rPr>
              <a:t>申请服务站</a:t>
            </a:r>
            <a:r>
              <a:rPr sz="2000" dirty="0">
                <a:latin typeface="Arial" pitchFamily="34" charset="0"/>
                <a:cs typeface="Arial" pitchFamily="34" charset="0"/>
              </a:rPr>
              <a:t>选址照片</a:t>
            </a:r>
            <a:endParaRPr lang="zh-CN" altLang="en-US" sz="2000" dirty="0">
              <a:latin typeface="迷你简中等线"/>
            </a:endParaRPr>
          </a:p>
        </p:txBody>
      </p:sp>
      <p:sp>
        <p:nvSpPr>
          <p:cNvPr id="26" name="矩形 25">
            <a:extLst>
              <a:ext uri="{FF2B5EF4-FFF2-40B4-BE49-F238E27FC236}">
                <a16:creationId xmlns:a16="http://schemas.microsoft.com/office/drawing/2014/main" id="{B32F08B5-A97E-4A1A-8BF6-63740DB084F9}"/>
              </a:ext>
            </a:extLst>
          </p:cNvPr>
          <p:cNvSpPr/>
          <p:nvPr/>
        </p:nvSpPr>
        <p:spPr>
          <a:xfrm>
            <a:off x="3501008" y="4714410"/>
            <a:ext cx="3168352" cy="2880320"/>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27" name="矩形 26">
            <a:extLst>
              <a:ext uri="{FF2B5EF4-FFF2-40B4-BE49-F238E27FC236}">
                <a16:creationId xmlns:a16="http://schemas.microsoft.com/office/drawing/2014/main" id="{F722AAA4-958C-402F-B34E-239DB226C325}"/>
              </a:ext>
            </a:extLst>
          </p:cNvPr>
          <p:cNvSpPr/>
          <p:nvPr/>
        </p:nvSpPr>
        <p:spPr>
          <a:xfrm>
            <a:off x="260648" y="1524917"/>
            <a:ext cx="3096344" cy="2736304"/>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28" name="TextBox 18">
            <a:extLst>
              <a:ext uri="{FF2B5EF4-FFF2-40B4-BE49-F238E27FC236}">
                <a16:creationId xmlns:a16="http://schemas.microsoft.com/office/drawing/2014/main" id="{348BE3E7-0F88-4F04-B723-943615C56704}"/>
              </a:ext>
            </a:extLst>
          </p:cNvPr>
          <p:cNvSpPr txBox="1">
            <a:spLocks noChangeArrowheads="1"/>
          </p:cNvSpPr>
          <p:nvPr/>
        </p:nvSpPr>
        <p:spPr bwMode="auto">
          <a:xfrm>
            <a:off x="3356992" y="4354370"/>
            <a:ext cx="3456384" cy="288835"/>
          </a:xfrm>
          <a:prstGeom prst="rect">
            <a:avLst/>
          </a:prstGeom>
          <a:noFill/>
          <a:ln w="9525">
            <a:noFill/>
            <a:miter lim="800000"/>
            <a:headEnd/>
            <a:tailEnd/>
          </a:ln>
        </p:spPr>
        <p:txBody>
          <a:bodyPr wrap="square" lIns="103163" tIns="51581" rIns="103163" bIns="51581">
            <a:spAutoFit/>
          </a:bodyPr>
          <a:lstStyle/>
          <a:p>
            <a:pPr algn="ctr"/>
            <a:r>
              <a:rPr lang="zh-CN" altLang="en-US" sz="1200" dirty="0">
                <a:latin typeface="微软雅黑" pitchFamily="34" charset="-122"/>
                <a:ea typeface="微软雅黑" pitchFamily="34" charset="-122"/>
              </a:rPr>
              <a:t>维修资质</a:t>
            </a:r>
          </a:p>
        </p:txBody>
      </p:sp>
      <p:sp>
        <p:nvSpPr>
          <p:cNvPr id="29" name="矩形 28">
            <a:extLst>
              <a:ext uri="{FF2B5EF4-FFF2-40B4-BE49-F238E27FC236}">
                <a16:creationId xmlns:a16="http://schemas.microsoft.com/office/drawing/2014/main" id="{3D74997F-B3BC-4DDB-874F-F1EF2A6CF4A8}"/>
              </a:ext>
            </a:extLst>
          </p:cNvPr>
          <p:cNvSpPr/>
          <p:nvPr/>
        </p:nvSpPr>
        <p:spPr>
          <a:xfrm>
            <a:off x="3501008" y="1546058"/>
            <a:ext cx="3168352" cy="2736304"/>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30" name="矩形 29">
            <a:extLst>
              <a:ext uri="{FF2B5EF4-FFF2-40B4-BE49-F238E27FC236}">
                <a16:creationId xmlns:a16="http://schemas.microsoft.com/office/drawing/2014/main" id="{313249FA-A923-41CA-9CC2-32CC0C8A933D}"/>
              </a:ext>
            </a:extLst>
          </p:cNvPr>
          <p:cNvSpPr/>
          <p:nvPr/>
        </p:nvSpPr>
        <p:spPr>
          <a:xfrm>
            <a:off x="260648" y="4714410"/>
            <a:ext cx="3096344" cy="2880320"/>
          </a:xfrm>
          <a:prstGeom prst="rect">
            <a:avLst/>
          </a:prstGeom>
          <a:noFill/>
          <a:ln w="12700">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lIns="103163" tIns="51581" rIns="103163" bIns="51581" anchor="ctr"/>
          <a:lstStyle/>
          <a:p>
            <a:pPr algn="ctr" defTabSz="1031626" fontAlgn="auto">
              <a:spcBef>
                <a:spcPts val="0"/>
              </a:spcBef>
              <a:spcAft>
                <a:spcPts val="0"/>
              </a:spcAft>
              <a:defRPr/>
            </a:pPr>
            <a:endParaRPr lang="zh-CN" altLang="en-US"/>
          </a:p>
        </p:txBody>
      </p:sp>
      <p:sp>
        <p:nvSpPr>
          <p:cNvPr id="31" name="TextBox 39">
            <a:extLst>
              <a:ext uri="{FF2B5EF4-FFF2-40B4-BE49-F238E27FC236}">
                <a16:creationId xmlns:a16="http://schemas.microsoft.com/office/drawing/2014/main" id="{22212D2F-9636-4435-9F52-DB838B7AA441}"/>
              </a:ext>
            </a:extLst>
          </p:cNvPr>
          <p:cNvSpPr txBox="1">
            <a:spLocks noChangeArrowheads="1"/>
          </p:cNvSpPr>
          <p:nvPr/>
        </p:nvSpPr>
        <p:spPr bwMode="auto">
          <a:xfrm>
            <a:off x="4005064" y="7667541"/>
            <a:ext cx="2272904" cy="288835"/>
          </a:xfrm>
          <a:prstGeom prst="rect">
            <a:avLst/>
          </a:prstGeom>
          <a:noFill/>
          <a:ln w="9525">
            <a:noFill/>
            <a:miter lim="800000"/>
            <a:headEnd/>
            <a:tailEnd/>
          </a:ln>
        </p:spPr>
        <p:txBody>
          <a:bodyPr lIns="103163" tIns="51581" rIns="103163" bIns="51581">
            <a:spAutoFit/>
          </a:bodyPr>
          <a:lstStyle/>
          <a:p>
            <a:pPr algn="ctr"/>
            <a:r>
              <a:rPr lang="zh-CN" altLang="en-US" sz="1200" dirty="0">
                <a:latin typeface="微软雅黑" pitchFamily="34" charset="-122"/>
                <a:ea typeface="微软雅黑" pitchFamily="34" charset="-122"/>
              </a:rPr>
              <a:t>维修设备</a:t>
            </a:r>
            <a:r>
              <a:rPr lang="en-US" altLang="zh-CN" sz="1200" dirty="0">
                <a:latin typeface="微软雅黑" pitchFamily="34" charset="-122"/>
                <a:ea typeface="微软雅黑" pitchFamily="34" charset="-122"/>
              </a:rPr>
              <a:t>2</a:t>
            </a:r>
            <a:endParaRPr lang="zh-CN" altLang="en-US" sz="1200" dirty="0">
              <a:latin typeface="微软雅黑" pitchFamily="34" charset="-122"/>
              <a:ea typeface="微软雅黑" pitchFamily="34" charset="-122"/>
            </a:endParaRPr>
          </a:p>
        </p:txBody>
      </p:sp>
      <p:sp>
        <p:nvSpPr>
          <p:cNvPr id="32" name="TextBox 40">
            <a:extLst>
              <a:ext uri="{FF2B5EF4-FFF2-40B4-BE49-F238E27FC236}">
                <a16:creationId xmlns:a16="http://schemas.microsoft.com/office/drawing/2014/main" id="{AA944E90-76DD-4172-8E42-B23751DEA979}"/>
              </a:ext>
            </a:extLst>
          </p:cNvPr>
          <p:cNvSpPr txBox="1">
            <a:spLocks noChangeArrowheads="1"/>
          </p:cNvSpPr>
          <p:nvPr/>
        </p:nvSpPr>
        <p:spPr bwMode="auto">
          <a:xfrm>
            <a:off x="908720" y="4354370"/>
            <a:ext cx="1872208" cy="288835"/>
          </a:xfrm>
          <a:prstGeom prst="rect">
            <a:avLst/>
          </a:prstGeom>
          <a:noFill/>
          <a:ln w="9525">
            <a:noFill/>
            <a:miter lim="800000"/>
            <a:headEnd/>
            <a:tailEnd/>
          </a:ln>
        </p:spPr>
        <p:txBody>
          <a:bodyPr wrap="square" lIns="103163" tIns="51581" rIns="103163" bIns="51581">
            <a:spAutoFit/>
          </a:bodyPr>
          <a:lstStyle/>
          <a:p>
            <a:pPr algn="ctr"/>
            <a:r>
              <a:rPr lang="zh-CN" altLang="en-US" sz="1200" dirty="0">
                <a:latin typeface="微软雅黑" pitchFamily="34" charset="-122"/>
                <a:ea typeface="微软雅黑" pitchFamily="34" charset="-122"/>
              </a:rPr>
              <a:t>营业执照</a:t>
            </a:r>
          </a:p>
        </p:txBody>
      </p:sp>
      <p:sp>
        <p:nvSpPr>
          <p:cNvPr id="33" name="TextBox 38">
            <a:extLst>
              <a:ext uri="{FF2B5EF4-FFF2-40B4-BE49-F238E27FC236}">
                <a16:creationId xmlns:a16="http://schemas.microsoft.com/office/drawing/2014/main" id="{8211E6C7-0657-4E1A-97D6-CF46FFE1CC36}"/>
              </a:ext>
            </a:extLst>
          </p:cNvPr>
          <p:cNvSpPr txBox="1">
            <a:spLocks noChangeArrowheads="1"/>
          </p:cNvSpPr>
          <p:nvPr/>
        </p:nvSpPr>
        <p:spPr bwMode="auto">
          <a:xfrm>
            <a:off x="548680" y="7667541"/>
            <a:ext cx="2726922" cy="288835"/>
          </a:xfrm>
          <a:prstGeom prst="rect">
            <a:avLst/>
          </a:prstGeom>
          <a:noFill/>
          <a:ln w="9525">
            <a:noFill/>
            <a:miter lim="800000"/>
            <a:headEnd/>
            <a:tailEnd/>
          </a:ln>
        </p:spPr>
        <p:txBody>
          <a:bodyPr wrap="square" lIns="103163" tIns="51581" rIns="103163" bIns="51581">
            <a:spAutoFit/>
          </a:bodyPr>
          <a:lstStyle/>
          <a:p>
            <a:pPr algn="ctr"/>
            <a:r>
              <a:rPr lang="zh-CN" altLang="en-US" sz="1200" dirty="0">
                <a:latin typeface="微软雅黑" pitchFamily="34" charset="-122"/>
                <a:ea typeface="微软雅黑" pitchFamily="34" charset="-122"/>
              </a:rPr>
              <a:t>维修设备</a:t>
            </a:r>
            <a:r>
              <a:rPr lang="en-US" altLang="zh-CN" sz="1200" dirty="0">
                <a:latin typeface="微软雅黑" pitchFamily="34" charset="-122"/>
                <a:ea typeface="微软雅黑" pitchFamily="34" charset="-122"/>
              </a:rPr>
              <a:t>1</a:t>
            </a:r>
            <a:endParaRPr lang="zh-CN" altLang="en-US" sz="1200" dirty="0">
              <a:latin typeface="微软雅黑" pitchFamily="34" charset="-122"/>
              <a:ea typeface="微软雅黑" pitchFamily="34" charset="-122"/>
            </a:endParaRPr>
          </a:p>
        </p:txBody>
      </p:sp>
      <p:sp>
        <p:nvSpPr>
          <p:cNvPr id="11" name="矩形 10">
            <a:extLst>
              <a:ext uri="{FF2B5EF4-FFF2-40B4-BE49-F238E27FC236}">
                <a16:creationId xmlns:a16="http://schemas.microsoft.com/office/drawing/2014/main" id="{D7FFF655-EC88-4AD7-A476-E18387063AE2}"/>
              </a:ext>
            </a:extLst>
          </p:cNvPr>
          <p:cNvSpPr/>
          <p:nvPr/>
        </p:nvSpPr>
        <p:spPr>
          <a:xfrm>
            <a:off x="260648" y="2385068"/>
            <a:ext cx="3096344" cy="276999"/>
          </a:xfrm>
          <a:prstGeom prst="rect">
            <a:avLst/>
          </a:prstGeom>
        </p:spPr>
        <p:txBody>
          <a:bodyPr wrap="square">
            <a:spAutoFit/>
          </a:bodyPr>
          <a:lstStyle/>
          <a:p>
            <a:pPr algn="ctr" fontAlgn="ctr"/>
            <a:r>
              <a:rPr lang="zh-CN" altLang="en-US" sz="1200" dirty="0">
                <a:latin typeface="微软雅黑" pitchFamily="34" charset="-122"/>
                <a:ea typeface="微软雅黑" pitchFamily="34" charset="-122"/>
              </a:rPr>
              <a:t>此处请贴上：拟建站营业执照照片</a:t>
            </a:r>
            <a:endParaRPr lang="en-US" altLang="zh-CN" sz="1200" dirty="0">
              <a:latin typeface="微软雅黑" pitchFamily="34" charset="-122"/>
              <a:ea typeface="微软雅黑" pitchFamily="34" charset="-122"/>
            </a:endParaRPr>
          </a:p>
        </p:txBody>
      </p:sp>
      <p:sp>
        <p:nvSpPr>
          <p:cNvPr id="12" name="矩形 11">
            <a:extLst>
              <a:ext uri="{FF2B5EF4-FFF2-40B4-BE49-F238E27FC236}">
                <a16:creationId xmlns:a16="http://schemas.microsoft.com/office/drawing/2014/main" id="{78EB6141-502F-425B-9385-C5526450B478}"/>
              </a:ext>
            </a:extLst>
          </p:cNvPr>
          <p:cNvSpPr/>
          <p:nvPr/>
        </p:nvSpPr>
        <p:spPr>
          <a:xfrm>
            <a:off x="3501008" y="2462013"/>
            <a:ext cx="3168352" cy="461665"/>
          </a:xfrm>
          <a:prstGeom prst="rect">
            <a:avLst/>
          </a:prstGeom>
        </p:spPr>
        <p:txBody>
          <a:bodyPr wrap="square">
            <a:spAutoFit/>
          </a:bodyPr>
          <a:lstStyle/>
          <a:p>
            <a:pPr algn="ctr" fontAlgn="ctr"/>
            <a:r>
              <a:rPr lang="zh-CN" altLang="en-US" sz="1200" dirty="0">
                <a:latin typeface="微软雅黑" pitchFamily="34" charset="-122"/>
                <a:ea typeface="微软雅黑" pitchFamily="34" charset="-122"/>
              </a:rPr>
              <a:t>此处请贴上：拟建站维修资质或维修备案文件</a:t>
            </a:r>
            <a:endParaRPr lang="en-US" altLang="zh-CN" sz="1200" dirty="0">
              <a:latin typeface="微软雅黑" pitchFamily="34" charset="-122"/>
              <a:ea typeface="微软雅黑" pitchFamily="34" charset="-122"/>
            </a:endParaRPr>
          </a:p>
        </p:txBody>
      </p:sp>
      <p:sp>
        <p:nvSpPr>
          <p:cNvPr id="14" name="矩形 13">
            <a:extLst>
              <a:ext uri="{FF2B5EF4-FFF2-40B4-BE49-F238E27FC236}">
                <a16:creationId xmlns:a16="http://schemas.microsoft.com/office/drawing/2014/main" id="{FCB63831-1E1F-4BA9-80CF-DAB011413013}"/>
              </a:ext>
            </a:extLst>
          </p:cNvPr>
          <p:cNvSpPr/>
          <p:nvPr/>
        </p:nvSpPr>
        <p:spPr>
          <a:xfrm>
            <a:off x="253008" y="5827675"/>
            <a:ext cx="3248000" cy="461665"/>
          </a:xfrm>
          <a:prstGeom prst="rect">
            <a:avLst/>
          </a:prstGeom>
        </p:spPr>
        <p:txBody>
          <a:bodyPr wrap="square">
            <a:spAutoFit/>
          </a:bodyPr>
          <a:lstStyle/>
          <a:p>
            <a:pPr algn="ctr" fontAlgn="ctr"/>
            <a:r>
              <a:rPr lang="zh-CN" altLang="en-US" sz="1200" dirty="0">
                <a:latin typeface="微软雅黑" pitchFamily="34" charset="-122"/>
                <a:ea typeface="微软雅黑" pitchFamily="34" charset="-122"/>
              </a:rPr>
              <a:t>此处请贴上：现有主要维修设备，如四轮定位、扒胎机、动平衡、大梁校正仪等维修设备</a:t>
            </a:r>
            <a:endParaRPr lang="en-US" altLang="zh-CN" sz="1200" dirty="0">
              <a:latin typeface="微软雅黑" pitchFamily="34" charset="-122"/>
              <a:ea typeface="微软雅黑" pitchFamily="34" charset="-122"/>
            </a:endParaRPr>
          </a:p>
        </p:txBody>
      </p:sp>
      <p:sp>
        <p:nvSpPr>
          <p:cNvPr id="15" name="矩形 14">
            <a:extLst>
              <a:ext uri="{FF2B5EF4-FFF2-40B4-BE49-F238E27FC236}">
                <a16:creationId xmlns:a16="http://schemas.microsoft.com/office/drawing/2014/main" id="{852878C7-34B6-4D06-8F21-1AFE90A7CFA3}"/>
              </a:ext>
            </a:extLst>
          </p:cNvPr>
          <p:cNvSpPr/>
          <p:nvPr/>
        </p:nvSpPr>
        <p:spPr>
          <a:xfrm>
            <a:off x="3539976" y="5796136"/>
            <a:ext cx="3248000" cy="461665"/>
          </a:xfrm>
          <a:prstGeom prst="rect">
            <a:avLst/>
          </a:prstGeom>
        </p:spPr>
        <p:txBody>
          <a:bodyPr wrap="square">
            <a:spAutoFit/>
          </a:bodyPr>
          <a:lstStyle/>
          <a:p>
            <a:pPr algn="ctr" fontAlgn="ctr"/>
            <a:r>
              <a:rPr lang="zh-CN" altLang="en-US" sz="1200" dirty="0">
                <a:latin typeface="微软雅黑" pitchFamily="34" charset="-122"/>
                <a:ea typeface="微软雅黑" pitchFamily="34" charset="-122"/>
              </a:rPr>
              <a:t>此处请贴上：现有主要维修设备，如四轮定位、扒胎机、动平衡、大梁校正仪等维修设备</a:t>
            </a:r>
            <a:endParaRPr lang="en-US" altLang="zh-CN" sz="1200" dirty="0">
              <a:latin typeface="微软雅黑" pitchFamily="34" charset="-122"/>
              <a:ea typeface="微软雅黑" pitchFamily="34" charset="-122"/>
            </a:endParaRPr>
          </a:p>
        </p:txBody>
      </p:sp>
    </p:spTree>
    <p:extLst>
      <p:ext uri="{BB962C8B-B14F-4D97-AF65-F5344CB8AC3E}">
        <p14:creationId xmlns:p14="http://schemas.microsoft.com/office/powerpoint/2010/main" val="4032653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3240099459"/>
              </p:ext>
            </p:extLst>
          </p:nvPr>
        </p:nvGraphicFramePr>
        <p:xfrm>
          <a:off x="332656" y="467535"/>
          <a:ext cx="6120680" cy="8357633"/>
        </p:xfrm>
        <a:graphic>
          <a:graphicData uri="http://schemas.openxmlformats.org/drawingml/2006/table">
            <a:tbl>
              <a:tblPr>
                <a:tableStyleId>{5C22544A-7EE6-4342-B048-85BDC9FD1C3A}</a:tableStyleId>
              </a:tblPr>
              <a:tblGrid>
                <a:gridCol w="6120680">
                  <a:extLst>
                    <a:ext uri="{9D8B030D-6E8A-4147-A177-3AD203B41FA5}">
                      <a16:colId xmlns:a16="http://schemas.microsoft.com/office/drawing/2014/main" val="20000"/>
                    </a:ext>
                  </a:extLst>
                </a:gridCol>
              </a:tblGrid>
              <a:tr h="8136915">
                <a:tc>
                  <a:txBody>
                    <a:bodyPr/>
                    <a:lstStyle/>
                    <a:p>
                      <a:pPr algn="ctr" fontAlgn="ctr"/>
                      <a:r>
                        <a:rPr lang="zh-CN" altLang="en-US" sz="2800" b="1" u="none" strike="noStrike" dirty="0">
                          <a:effectLst/>
                          <a:latin typeface="华文楷体" panose="02010600040101010101" pitchFamily="2" charset="-122"/>
                          <a:ea typeface="华文楷体" panose="02010600040101010101" pitchFamily="2" charset="-122"/>
                        </a:rPr>
                        <a:t>声   明</a:t>
                      </a:r>
                      <a:endParaRPr lang="en-US" altLang="zh-CN" sz="2800" b="1" u="none" strike="noStrike" dirty="0">
                        <a:effectLst/>
                        <a:latin typeface="华文楷体" panose="02010600040101010101" pitchFamily="2" charset="-122"/>
                        <a:ea typeface="华文楷体" panose="02010600040101010101" pitchFamily="2" charset="-122"/>
                      </a:endParaRPr>
                    </a:p>
                    <a:p>
                      <a:pPr algn="ctr" fontAlgn="ctr">
                        <a:lnSpc>
                          <a:spcPct val="150000"/>
                        </a:lnSpc>
                      </a:pPr>
                      <a:endParaRPr lang="zh-CN" altLang="en-US" sz="1600" b="1" i="0" u="none" strike="noStrike" dirty="0">
                        <a:effectLst/>
                        <a:latin typeface="华文楷体" panose="02010600040101010101" pitchFamily="2" charset="-122"/>
                        <a:ea typeface="华文楷体" panose="02010600040101010101" pitchFamily="2" charset="-122"/>
                      </a:endParaRPr>
                    </a:p>
                    <a:p>
                      <a:pPr marL="179388" indent="-179388" algn="l" fontAlgn="ctr">
                        <a:lnSpc>
                          <a:spcPct val="150000"/>
                        </a:lnSpc>
                        <a:buFont typeface="+mj-lt"/>
                        <a:buAutoNum type="arabicPeriod"/>
                      </a:pPr>
                      <a:r>
                        <a:rPr lang="zh-CN" altLang="en-US" sz="1600" b="0" u="none" strike="noStrike" dirty="0">
                          <a:effectLst/>
                          <a:latin typeface="华文楷体" panose="02010600040101010101" pitchFamily="2" charset="-122"/>
                          <a:ea typeface="华文楷体" panose="02010600040101010101" pitchFamily="2" charset="-122"/>
                        </a:rPr>
                        <a:t> 申请单位自愿提供本申请表所要求的全部资料，并确保其真实、合法、有效。无论任何原因造成的</a:t>
                      </a:r>
                      <a:r>
                        <a:rPr lang="zh-CN" altLang="en-US" sz="1600" b="0" u="none" strike="noStrike" dirty="0">
                          <a:solidFill>
                            <a:schemeClr val="tx1"/>
                          </a:solidFill>
                          <a:effectLst/>
                          <a:latin typeface="华文楷体" panose="02010600040101010101" pitchFamily="2" charset="-122"/>
                          <a:ea typeface="华文楷体" panose="02010600040101010101" pitchFamily="2" charset="-122"/>
                        </a:rPr>
                        <a:t>申请单位提供资料不完整或信息不真实，北京现代汽车有限公司销售分公司（以下简称“</a:t>
                      </a:r>
                      <a:r>
                        <a:rPr lang="zh-CN" altLang="en-US" sz="1600" b="1" u="none" strike="noStrike" dirty="0">
                          <a:solidFill>
                            <a:schemeClr val="tx1"/>
                          </a:solidFill>
                          <a:effectLst/>
                          <a:latin typeface="华文楷体" panose="02010600040101010101" pitchFamily="2" charset="-122"/>
                          <a:ea typeface="华文楷体" panose="02010600040101010101" pitchFamily="2" charset="-122"/>
                        </a:rPr>
                        <a:t>北京现代</a:t>
                      </a:r>
                      <a:r>
                        <a:rPr lang="zh-CN" altLang="en-US" sz="1600" b="0" u="none" strike="noStrike" dirty="0">
                          <a:solidFill>
                            <a:schemeClr val="tx1"/>
                          </a:solidFill>
                          <a:effectLst/>
                          <a:latin typeface="华文楷体" panose="02010600040101010101" pitchFamily="2" charset="-122"/>
                          <a:ea typeface="华文楷体" panose="02010600040101010101" pitchFamily="2" charset="-122"/>
                        </a:rPr>
                        <a:t>”）将决定不再考虑申请单位的申请或</a:t>
                      </a:r>
                      <a:r>
                        <a:rPr lang="zh-CN" altLang="en-US" sz="1600" b="0" u="none" strike="noStrike" dirty="0">
                          <a:effectLst/>
                          <a:latin typeface="华文楷体" panose="02010600040101010101" pitchFamily="2" charset="-122"/>
                          <a:ea typeface="华文楷体" panose="02010600040101010101" pitchFamily="2" charset="-122"/>
                        </a:rPr>
                        <a:t>者立即终止由北京现代与其签署的所有协议，因此导致的不利后果由申请单位承担。</a:t>
                      </a:r>
                      <a:endParaRPr lang="en-US" altLang="zh-CN" sz="1600" b="0" i="0" u="none" strike="noStrike" dirty="0">
                        <a:effectLst/>
                        <a:latin typeface="华文楷体" panose="02010600040101010101" pitchFamily="2" charset="-122"/>
                        <a:ea typeface="华文楷体" panose="02010600040101010101" pitchFamily="2" charset="-122"/>
                      </a:endParaRPr>
                    </a:p>
                    <a:p>
                      <a:pPr marL="179388" indent="-179388" algn="l" fontAlgn="ctr">
                        <a:lnSpc>
                          <a:spcPct val="150000"/>
                        </a:lnSpc>
                        <a:buFont typeface="+mj-lt"/>
                        <a:buAutoNum type="arabicPeriod"/>
                      </a:pPr>
                      <a:r>
                        <a:rPr lang="zh-CN" altLang="en-US" sz="1600" b="0" u="none" strike="noStrike" dirty="0">
                          <a:effectLst/>
                          <a:latin typeface="华文楷体" panose="02010600040101010101" pitchFamily="2" charset="-122"/>
                          <a:ea typeface="华文楷体" panose="02010600040101010101" pitchFamily="2" charset="-122"/>
                        </a:rPr>
                        <a:t> 申请单位自愿接受北京现代对其提供的申请资料进行调查核实</a:t>
                      </a:r>
                      <a:r>
                        <a:rPr lang="zh-CN" altLang="en-US" sz="1600" b="0" u="none" strike="noStrike" dirty="0">
                          <a:solidFill>
                            <a:srgbClr val="FF0000"/>
                          </a:solidFill>
                          <a:effectLst/>
                          <a:latin typeface="华文楷体" panose="02010600040101010101" pitchFamily="2" charset="-122"/>
                          <a:ea typeface="华文楷体" panose="02010600040101010101" pitchFamily="2" charset="-122"/>
                        </a:rPr>
                        <a:t>，</a:t>
                      </a:r>
                      <a:r>
                        <a:rPr lang="zh-CN" altLang="en-US" sz="1600" b="0" u="none" strike="noStrike" dirty="0">
                          <a:effectLst/>
                          <a:latin typeface="华文楷体" panose="02010600040101010101" pitchFamily="2" charset="-122"/>
                          <a:ea typeface="华文楷体" panose="02010600040101010101" pitchFamily="2" charset="-122"/>
                        </a:rPr>
                        <a:t>知晓并理解北京现代并不因接受或调查核实其申请资料而构成任何品牌授权的责任或权利侵害的责任。</a:t>
                      </a:r>
                      <a:endParaRPr lang="en-US" altLang="zh-CN" sz="1600" b="0" i="0" u="none" strike="noStrike" dirty="0">
                        <a:effectLst/>
                        <a:latin typeface="华文楷体" panose="02010600040101010101" pitchFamily="2" charset="-122"/>
                        <a:ea typeface="华文楷体" panose="02010600040101010101" pitchFamily="2" charset="-122"/>
                      </a:endParaRPr>
                    </a:p>
                    <a:p>
                      <a:pPr marL="179388" indent="-179388" algn="l" fontAlgn="ctr">
                        <a:lnSpc>
                          <a:spcPct val="150000"/>
                        </a:lnSpc>
                        <a:buFont typeface="+mj-lt"/>
                        <a:buAutoNum type="arabicPeriod"/>
                      </a:pPr>
                      <a:r>
                        <a:rPr lang="en-US" altLang="zh-CN" sz="1600" b="0" u="none" strike="noStrike" dirty="0">
                          <a:effectLst/>
                          <a:latin typeface="华文楷体" panose="02010600040101010101" pitchFamily="2" charset="-122"/>
                          <a:ea typeface="华文楷体" panose="02010600040101010101" pitchFamily="2" charset="-122"/>
                        </a:rPr>
                        <a:t> </a:t>
                      </a:r>
                      <a:r>
                        <a:rPr lang="zh-CN" altLang="en-US" sz="1600" b="0" u="none" strike="noStrike" dirty="0">
                          <a:effectLst/>
                          <a:latin typeface="华文楷体" panose="02010600040101010101" pitchFamily="2" charset="-122"/>
                          <a:ea typeface="华文楷体" panose="02010600040101010101" pitchFamily="2" charset="-122"/>
                        </a:rPr>
                        <a:t>申请单位自愿承担申请过程中本应由其自身承担的费用或支出。</a:t>
                      </a:r>
                      <a:endParaRPr lang="en-US" altLang="zh-CN" sz="1600" b="0" i="0" u="none" strike="noStrike" dirty="0">
                        <a:effectLst/>
                        <a:latin typeface="华文楷体" panose="02010600040101010101" pitchFamily="2" charset="-122"/>
                        <a:ea typeface="华文楷体" panose="02010600040101010101" pitchFamily="2" charset="-122"/>
                      </a:endParaRPr>
                    </a:p>
                    <a:p>
                      <a:pPr marL="179388" indent="-179388" algn="l" fontAlgn="ctr">
                        <a:lnSpc>
                          <a:spcPct val="150000"/>
                        </a:lnSpc>
                        <a:buFont typeface="+mj-lt"/>
                        <a:buAutoNum type="arabicPeriod"/>
                      </a:pPr>
                      <a:r>
                        <a:rPr lang="zh-CN" altLang="en-US" sz="1600" b="0" u="none" strike="noStrike" dirty="0">
                          <a:effectLst/>
                          <a:latin typeface="华文楷体" panose="02010600040101010101" pitchFamily="2" charset="-122"/>
                          <a:ea typeface="华文楷体" panose="02010600040101010101" pitchFamily="2" charset="-122"/>
                        </a:rPr>
                        <a:t>申请单位在申请过程中向北京现代所提供的所有文件或是复印件、相片等资料在今后归属于北京现代并由北京现代保管。</a:t>
                      </a:r>
                      <a:endParaRPr lang="en-US" altLang="zh-CN" sz="1600" b="0" u="none" strike="noStrike" dirty="0">
                        <a:effectLst/>
                        <a:latin typeface="华文楷体" panose="02010600040101010101" pitchFamily="2" charset="-122"/>
                        <a:ea typeface="华文楷体" panose="02010600040101010101" pitchFamily="2" charset="-122"/>
                      </a:endParaRPr>
                    </a:p>
                    <a:p>
                      <a:pPr marL="179388" indent="-179388" algn="l" fontAlgn="ctr">
                        <a:lnSpc>
                          <a:spcPct val="150000"/>
                        </a:lnSpc>
                        <a:buFont typeface="+mj-lt"/>
                        <a:buAutoNum type="arabicPeriod"/>
                      </a:pPr>
                      <a:r>
                        <a:rPr lang="zh-CN" altLang="en-US" sz="1600" b="0" i="0" u="none" strike="noStrike" dirty="0">
                          <a:effectLst/>
                          <a:latin typeface="华文楷体" panose="02010600040101010101" pitchFamily="2" charset="-122"/>
                          <a:ea typeface="华文楷体" panose="02010600040101010101" pitchFamily="2" charset="-122"/>
                        </a:rPr>
                        <a:t>随着申请单位所处地区市场的成熟，北京现代将对当地的授权网点有所调整，申请单位应积极配合北京现代在当地的市场调整行为。</a:t>
                      </a:r>
                      <a:endParaRPr lang="en-US" altLang="zh-CN" sz="1600" b="0" i="0" u="none" strike="noStrike" dirty="0">
                        <a:effectLst/>
                        <a:latin typeface="华文楷体" panose="02010600040101010101" pitchFamily="2" charset="-122"/>
                        <a:ea typeface="华文楷体" panose="02010600040101010101" pitchFamily="2" charset="-122"/>
                      </a:endParaRPr>
                    </a:p>
                    <a:p>
                      <a:pPr marL="179388" indent="-179388" algn="l" fontAlgn="ctr">
                        <a:lnSpc>
                          <a:spcPct val="150000"/>
                        </a:lnSpc>
                        <a:buFont typeface="+mj-lt"/>
                        <a:buAutoNum type="arabicPeriod"/>
                      </a:pPr>
                      <a:r>
                        <a:rPr lang="zh-CN" altLang="en-US" sz="1600" b="0" u="none" strike="noStrike" dirty="0">
                          <a:effectLst/>
                          <a:latin typeface="华文楷体" panose="02010600040101010101" pitchFamily="2" charset="-122"/>
                          <a:ea typeface="华文楷体" panose="02010600040101010101" pitchFamily="2" charset="-122"/>
                        </a:rPr>
                        <a:t>本申请书自申请日期起</a:t>
                      </a:r>
                      <a:r>
                        <a:rPr lang="en-US" altLang="zh-CN" sz="1600" b="0" u="none" strike="noStrike" dirty="0">
                          <a:effectLst/>
                          <a:latin typeface="华文楷体" panose="02010600040101010101" pitchFamily="2" charset="-122"/>
                          <a:ea typeface="华文楷体" panose="02010600040101010101" pitchFamily="2" charset="-122"/>
                        </a:rPr>
                        <a:t>1</a:t>
                      </a:r>
                      <a:r>
                        <a:rPr lang="zh-CN" altLang="en-US" sz="1600" b="0" u="none" strike="noStrike" dirty="0">
                          <a:effectLst/>
                          <a:latin typeface="华文楷体" panose="02010600040101010101" pitchFamily="2" charset="-122"/>
                          <a:ea typeface="华文楷体" panose="02010600040101010101" pitchFamily="2" charset="-122"/>
                        </a:rPr>
                        <a:t>年内有效，另有特殊约定的除外。</a:t>
                      </a:r>
                      <a:endParaRPr lang="zh-CN" altLang="en-US" sz="1600" b="0" i="0" u="none" strike="noStrike" dirty="0">
                        <a:effectLst/>
                        <a:latin typeface="华文楷体" panose="02010600040101010101" pitchFamily="2" charset="-122"/>
                        <a:ea typeface="华文楷体" panose="02010600040101010101" pitchFamily="2" charset="-122"/>
                      </a:endParaRPr>
                    </a:p>
                    <a:p>
                      <a:pPr algn="l" fontAlgn="ctr">
                        <a:lnSpc>
                          <a:spcPct val="150000"/>
                        </a:lnSpc>
                      </a:pPr>
                      <a:endParaRPr lang="en-US" altLang="zh-CN" sz="1600" u="none" strike="noStrike" dirty="0">
                        <a:effectLst/>
                        <a:latin typeface="华文楷体" panose="02010600040101010101" pitchFamily="2" charset="-122"/>
                        <a:ea typeface="华文楷体" panose="02010600040101010101" pitchFamily="2" charset="-122"/>
                      </a:endParaRPr>
                    </a:p>
                    <a:p>
                      <a:pPr marL="0" marR="0" indent="0" algn="l" defTabSz="914400" rtl="0" eaLnBrk="1" fontAlgn="ctr" latinLnBrk="0" hangingPunct="1">
                        <a:lnSpc>
                          <a:spcPct val="150000"/>
                        </a:lnSpc>
                        <a:spcBef>
                          <a:spcPts val="0"/>
                        </a:spcBef>
                        <a:spcAft>
                          <a:spcPts val="0"/>
                        </a:spcAft>
                        <a:buClrTx/>
                        <a:buSzTx/>
                        <a:buFontTx/>
                        <a:buNone/>
                        <a:tabLst/>
                        <a:defRPr/>
                      </a:pPr>
                      <a:r>
                        <a:rPr lang="zh-CN" altLang="en-US" sz="1600" b="1" u="none" strike="noStrike" dirty="0">
                          <a:effectLst/>
                          <a:latin typeface="华文楷体" panose="02010600040101010101" pitchFamily="2" charset="-122"/>
                          <a:ea typeface="华文楷体" panose="02010600040101010101" pitchFamily="2" charset="-122"/>
                        </a:rPr>
                        <a:t>申请单位 </a:t>
                      </a:r>
                      <a:r>
                        <a:rPr lang="en-US" altLang="zh-CN" sz="1600" b="1" u="none" strike="noStrike" dirty="0">
                          <a:effectLst/>
                          <a:latin typeface="华文楷体" panose="02010600040101010101" pitchFamily="2" charset="-122"/>
                          <a:ea typeface="华文楷体" panose="02010600040101010101" pitchFamily="2" charset="-122"/>
                        </a:rPr>
                        <a:t>: </a:t>
                      </a:r>
                      <a:r>
                        <a:rPr lang="en-US" altLang="zh-CN" sz="1600" b="1" u="sng" strike="noStrike" dirty="0">
                          <a:effectLst/>
                          <a:latin typeface="华文楷体" panose="02010600040101010101" pitchFamily="2" charset="-122"/>
                          <a:ea typeface="华文楷体" panose="02010600040101010101" pitchFamily="2" charset="-122"/>
                        </a:rPr>
                        <a:t>                                       </a:t>
                      </a:r>
                      <a:r>
                        <a:rPr lang="zh-CN" altLang="en-US" sz="1600" u="none" strike="noStrike" dirty="0">
                          <a:effectLst/>
                          <a:latin typeface="华文楷体" panose="02010600040101010101" pitchFamily="2" charset="-122"/>
                          <a:ea typeface="华文楷体" panose="02010600040101010101" pitchFamily="2" charset="-122"/>
                        </a:rPr>
                        <a:t>（盖章）</a:t>
                      </a:r>
                      <a:endParaRPr lang="en-US" altLang="zh-CN" sz="1600" b="1" i="0" u="none" strike="noStrike" dirty="0">
                        <a:effectLst/>
                        <a:latin typeface="华文楷体" panose="02010600040101010101" pitchFamily="2" charset="-122"/>
                        <a:ea typeface="华文楷体" panose="02010600040101010101" pitchFamily="2" charset="-122"/>
                      </a:endParaRPr>
                    </a:p>
                    <a:p>
                      <a:pPr algn="l" fontAlgn="ctr">
                        <a:lnSpc>
                          <a:spcPct val="150000"/>
                        </a:lnSpc>
                      </a:pPr>
                      <a:endParaRPr lang="en-US" altLang="zh-CN" sz="1600" b="1" i="0" u="none" strike="noStrike" dirty="0">
                        <a:effectLst/>
                        <a:latin typeface="华文楷体" panose="02010600040101010101" pitchFamily="2" charset="-122"/>
                        <a:ea typeface="华文楷体" panose="02010600040101010101" pitchFamily="2" charset="-122"/>
                      </a:endParaRPr>
                    </a:p>
                    <a:p>
                      <a:pPr algn="l" fontAlgn="ctr">
                        <a:lnSpc>
                          <a:spcPct val="150000"/>
                        </a:lnSpc>
                      </a:pPr>
                      <a:r>
                        <a:rPr lang="zh-CN" altLang="en-US" sz="1600" b="1" u="none" strike="noStrike" dirty="0">
                          <a:effectLst/>
                          <a:latin typeface="华文楷体" panose="02010600040101010101" pitchFamily="2" charset="-122"/>
                          <a:ea typeface="华文楷体" panose="02010600040101010101" pitchFamily="2" charset="-122"/>
                        </a:rPr>
                        <a:t>法定代表人</a:t>
                      </a:r>
                      <a:r>
                        <a:rPr lang="en-US" altLang="zh-CN" sz="1600" b="1" u="none" strike="noStrike" dirty="0">
                          <a:effectLst/>
                          <a:latin typeface="华文楷体" panose="02010600040101010101" pitchFamily="2" charset="-122"/>
                          <a:ea typeface="华文楷体" panose="02010600040101010101" pitchFamily="2" charset="-122"/>
                        </a:rPr>
                        <a:t>: </a:t>
                      </a:r>
                      <a:r>
                        <a:rPr lang="en-US" altLang="zh-CN" sz="1600" b="1" u="sng" strike="noStrike" dirty="0">
                          <a:effectLst/>
                          <a:latin typeface="华文楷体" panose="02010600040101010101" pitchFamily="2" charset="-122"/>
                          <a:ea typeface="华文楷体" panose="02010600040101010101" pitchFamily="2" charset="-122"/>
                        </a:rPr>
                        <a:t>                                      </a:t>
                      </a:r>
                      <a:r>
                        <a:rPr lang="en-US" altLang="zh-CN" sz="1600" b="1" u="none" strike="noStrike" dirty="0">
                          <a:solidFill>
                            <a:schemeClr val="bg1"/>
                          </a:solidFill>
                          <a:effectLst/>
                          <a:latin typeface="华文楷体" panose="02010600040101010101" pitchFamily="2" charset="-122"/>
                          <a:ea typeface="华文楷体" panose="02010600040101010101" pitchFamily="2" charset="-122"/>
                        </a:rPr>
                        <a:t>(</a:t>
                      </a:r>
                      <a:r>
                        <a:rPr lang="zh-CN" altLang="en-US" sz="1600" b="1" u="none" strike="noStrike" dirty="0">
                          <a:solidFill>
                            <a:schemeClr val="bg1"/>
                          </a:solidFill>
                          <a:effectLst/>
                          <a:latin typeface="华文楷体" panose="02010600040101010101" pitchFamily="2" charset="-122"/>
                          <a:ea typeface="华文楷体" panose="02010600040101010101" pitchFamily="2" charset="-122"/>
                        </a:rPr>
                        <a:t>盖</a:t>
                      </a:r>
                      <a:endParaRPr lang="en-US" altLang="zh-CN" sz="1600" b="1" u="none" strike="noStrike" dirty="0">
                        <a:solidFill>
                          <a:schemeClr val="bg1"/>
                        </a:solidFill>
                        <a:effectLst/>
                        <a:latin typeface="华文楷体" panose="02010600040101010101" pitchFamily="2" charset="-122"/>
                        <a:ea typeface="华文楷体" panose="02010600040101010101" pitchFamily="2" charset="-122"/>
                      </a:endParaRPr>
                    </a:p>
                    <a:p>
                      <a:pPr algn="l" fontAlgn="ctr">
                        <a:lnSpc>
                          <a:spcPct val="150000"/>
                        </a:lnSpc>
                      </a:pPr>
                      <a:r>
                        <a:rPr lang="zh-CN" altLang="en-US" sz="1600" u="none" strike="noStrike" dirty="0">
                          <a:solidFill>
                            <a:schemeClr val="bg1"/>
                          </a:solidFill>
                          <a:effectLst/>
                          <a:latin typeface="华文楷体" panose="02010600040101010101" pitchFamily="2" charset="-122"/>
                          <a:ea typeface="华文楷体" panose="02010600040101010101" pitchFamily="2" charset="-122"/>
                        </a:rPr>
                        <a:t>章　</a:t>
                      </a:r>
                      <a:endParaRPr lang="zh-CN" altLang="en-US" sz="1600" b="1" i="0" u="none" strike="noStrike" dirty="0">
                        <a:solidFill>
                          <a:schemeClr val="bg1"/>
                        </a:solidFill>
                        <a:effectLst/>
                        <a:latin typeface="华文楷体" panose="02010600040101010101" pitchFamily="2" charset="-122"/>
                        <a:ea typeface="华文楷体" panose="02010600040101010101" pitchFamily="2" charset="-122"/>
                      </a:endParaRPr>
                    </a:p>
                    <a:p>
                      <a:pPr algn="l" fontAlgn="ctr">
                        <a:lnSpc>
                          <a:spcPct val="150000"/>
                        </a:lnSpc>
                      </a:pPr>
                      <a:r>
                        <a:rPr lang="zh-CN" altLang="en-US" sz="1600" b="1" u="none" strike="noStrike" dirty="0">
                          <a:effectLst/>
                          <a:latin typeface="华文楷体" panose="02010600040101010101" pitchFamily="2" charset="-122"/>
                          <a:ea typeface="华文楷体" panose="02010600040101010101" pitchFamily="2" charset="-122"/>
                        </a:rPr>
                        <a:t>申请日期 </a:t>
                      </a:r>
                      <a:r>
                        <a:rPr lang="en-US" altLang="zh-CN" sz="1600" b="1" u="none" strike="noStrike" dirty="0">
                          <a:effectLst/>
                          <a:latin typeface="华文楷体" panose="02010600040101010101" pitchFamily="2" charset="-122"/>
                          <a:ea typeface="华文楷体" panose="02010600040101010101" pitchFamily="2" charset="-122"/>
                        </a:rPr>
                        <a:t>: </a:t>
                      </a:r>
                      <a:r>
                        <a:rPr lang="en-US" altLang="zh-CN" sz="1600" b="1" u="sng" strike="noStrike" dirty="0">
                          <a:effectLst/>
                          <a:latin typeface="华文楷体" panose="02010600040101010101" pitchFamily="2" charset="-122"/>
                          <a:ea typeface="华文楷体" panose="02010600040101010101" pitchFamily="2" charset="-122"/>
                        </a:rPr>
                        <a:t>                                        </a:t>
                      </a:r>
                      <a:r>
                        <a:rPr lang="en-US" altLang="zh-CN" sz="1600" b="1" u="none" strike="noStrike" dirty="0">
                          <a:solidFill>
                            <a:schemeClr val="bg1"/>
                          </a:solidFill>
                          <a:effectLst/>
                          <a:latin typeface="华文楷体" panose="02010600040101010101" pitchFamily="2" charset="-122"/>
                          <a:ea typeface="华文楷体" panose="02010600040101010101" pitchFamily="2" charset="-122"/>
                        </a:rPr>
                        <a:t>( </a:t>
                      </a:r>
                      <a:endParaRPr lang="en-US" altLang="zh-CN" sz="1600" b="1" i="0" u="none" strike="noStrike" dirty="0">
                        <a:effectLst/>
                        <a:latin typeface="华文楷体" panose="02010600040101010101" pitchFamily="2" charset="-122"/>
                        <a:ea typeface="华文楷体" panose="02010600040101010101" pitchFamily="2" charset="-122"/>
                      </a:endParaRPr>
                    </a:p>
                    <a:p>
                      <a:pPr algn="l" fontAlgn="ctr"/>
                      <a:r>
                        <a:rPr lang="zh-CN" altLang="en-US" sz="1600" u="none" strike="noStrike" dirty="0">
                          <a:effectLst/>
                        </a:rPr>
                        <a:t>　</a:t>
                      </a:r>
                      <a:endParaRPr lang="zh-CN" altLang="en-US" sz="1600" b="1" i="0" u="none" strike="noStrike" dirty="0">
                        <a:effectLst/>
                        <a:latin typeface="迷你简中等线"/>
                      </a:endParaRPr>
                    </a:p>
                  </a:txBody>
                  <a:tcPr marL="6113" marR="6113" marT="6113" marB="0" anchor="c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77349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sz="2000" dirty="0">
                <a:latin typeface="Arial" pitchFamily="34" charset="0"/>
                <a:cs typeface="Arial" pitchFamily="34" charset="0"/>
              </a:rPr>
              <a:t>1. </a:t>
            </a:r>
            <a:r>
              <a:rPr lang="zh-CN" altLang="en-US" sz="2000" dirty="0"/>
              <a:t>特约服务站申请书</a:t>
            </a:r>
          </a:p>
        </p:txBody>
      </p:sp>
      <p:graphicFrame>
        <p:nvGraphicFramePr>
          <p:cNvPr id="2" name="表格 1"/>
          <p:cNvGraphicFramePr>
            <a:graphicFrameLocks noGrp="1"/>
          </p:cNvGraphicFramePr>
          <p:nvPr>
            <p:extLst>
              <p:ext uri="{D42A27DB-BD31-4B8C-83A1-F6EECF244321}">
                <p14:modId xmlns:p14="http://schemas.microsoft.com/office/powerpoint/2010/main" val="3289180626"/>
              </p:ext>
            </p:extLst>
          </p:nvPr>
        </p:nvGraphicFramePr>
        <p:xfrm>
          <a:off x="188639" y="827584"/>
          <a:ext cx="6408714" cy="7836903"/>
        </p:xfrm>
        <a:graphic>
          <a:graphicData uri="http://schemas.openxmlformats.org/drawingml/2006/table">
            <a:tbl>
              <a:tblPr>
                <a:tableStyleId>{5C22544A-7EE6-4342-B048-85BDC9FD1C3A}</a:tableStyleId>
              </a:tblPr>
              <a:tblGrid>
                <a:gridCol w="506403">
                  <a:extLst>
                    <a:ext uri="{9D8B030D-6E8A-4147-A177-3AD203B41FA5}">
                      <a16:colId xmlns:a16="http://schemas.microsoft.com/office/drawing/2014/main" val="20000"/>
                    </a:ext>
                  </a:extLst>
                </a:gridCol>
                <a:gridCol w="1334435">
                  <a:extLst>
                    <a:ext uri="{9D8B030D-6E8A-4147-A177-3AD203B41FA5}">
                      <a16:colId xmlns:a16="http://schemas.microsoft.com/office/drawing/2014/main" val="20001"/>
                    </a:ext>
                  </a:extLst>
                </a:gridCol>
                <a:gridCol w="3199723">
                  <a:extLst>
                    <a:ext uri="{9D8B030D-6E8A-4147-A177-3AD203B41FA5}">
                      <a16:colId xmlns:a16="http://schemas.microsoft.com/office/drawing/2014/main" val="20002"/>
                    </a:ext>
                  </a:extLst>
                </a:gridCol>
                <a:gridCol w="1368153">
                  <a:extLst>
                    <a:ext uri="{9D8B030D-6E8A-4147-A177-3AD203B41FA5}">
                      <a16:colId xmlns:a16="http://schemas.microsoft.com/office/drawing/2014/main" val="20003"/>
                    </a:ext>
                  </a:extLst>
                </a:gridCol>
              </a:tblGrid>
              <a:tr h="360000">
                <a:tc gridSpan="2">
                  <a:txBody>
                    <a:bodyPr/>
                    <a:lstStyle/>
                    <a:p>
                      <a:pPr algn="ctr" fontAlgn="ctr"/>
                      <a:r>
                        <a:rPr lang="zh-CN" altLang="en-US" sz="1200" b="1" u="none" strike="noStrike" dirty="0">
                          <a:effectLst/>
                          <a:latin typeface="微软雅黑" panose="020B0503020204020204" pitchFamily="34" charset="-122"/>
                          <a:ea typeface="微软雅黑" panose="020B0503020204020204" pitchFamily="34" charset="-122"/>
                        </a:rPr>
                        <a:t>  特约服务站申请书　</a:t>
                      </a:r>
                      <a:endParaRPr lang="zh-CN" altLang="en-US" sz="12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hMerge="1">
                  <a:txBody>
                    <a:bodyPr/>
                    <a:lstStyle/>
                    <a:p>
                      <a:endParaRPr lang="zh-CN" altLang="en-US"/>
                    </a:p>
                  </a:txBody>
                  <a:tcPr/>
                </a:tc>
                <a:tc>
                  <a:txBody>
                    <a:bodyPr/>
                    <a:lstStyle/>
                    <a:p>
                      <a:endParaRPr lang="zh-CN" altLang="en-US" sz="1000" dirty="0"/>
                    </a:p>
                  </a:txBody>
                  <a:tcPr marL="6156" marR="6156" marT="615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noFill/>
                      <a:prstDash val="sysDot"/>
                      <a:round/>
                      <a:headEnd type="none" w="med" len="med"/>
                      <a:tailEnd type="none" w="med" len="med"/>
                    </a:lnB>
                    <a:noFill/>
                  </a:tcPr>
                </a:tc>
                <a:tc rowSpan="3">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法定代表人</a:t>
                      </a:r>
                      <a:br>
                        <a:rPr lang="zh-CN" altLang="en-US" sz="1000" u="none" strike="noStrike" dirty="0">
                          <a:effectLst/>
                          <a:latin typeface="微软雅黑" panose="020B0503020204020204" pitchFamily="34" charset="-122"/>
                          <a:ea typeface="微软雅黑" panose="020B0503020204020204" pitchFamily="34" charset="-122"/>
                        </a:rPr>
                      </a:br>
                      <a:r>
                        <a:rPr lang="zh-CN" altLang="en-US" sz="1000" u="none" strike="noStrike" dirty="0">
                          <a:effectLst/>
                          <a:latin typeface="微软雅黑" panose="020B0503020204020204" pitchFamily="34" charset="-122"/>
                          <a:ea typeface="微软雅黑" panose="020B0503020204020204" pitchFamily="34" charset="-122"/>
                        </a:rPr>
                        <a:t>相片</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996903">
                <a:tc gridSpan="3">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l" fontAlgn="ctr"/>
                      <a:endParaRPr lang="zh-CN" altLang="en-US" sz="1200" b="1" i="0" u="none" strike="noStrike">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1200" b="1" i="0" u="none" strike="noStrike">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vMerge="1">
                  <a:txBody>
                    <a:bodyPr/>
                    <a:lstStyle/>
                    <a:p>
                      <a:endParaRPr lang="zh-CN" altLang="en-US"/>
                    </a:p>
                  </a:txBody>
                  <a:tcPr/>
                </a:tc>
                <a:extLst>
                  <a:ext uri="{0D108BD9-81ED-4DB2-BD59-A6C34878D82A}">
                    <a16:rowId xmlns:a16="http://schemas.microsoft.com/office/drawing/2014/main" val="10001"/>
                  </a:ext>
                </a:extLst>
              </a:tr>
              <a:tr h="360000">
                <a:tc gridSpan="2">
                  <a:txBody>
                    <a:bodyPr/>
                    <a:lstStyle/>
                    <a:p>
                      <a:pPr algn="ctr" fontAlgn="ctr"/>
                      <a:r>
                        <a:rPr lang="zh-CN" altLang="en-US" sz="1200" b="1" u="none" strike="noStrike" dirty="0">
                          <a:effectLst/>
                          <a:latin typeface="微软雅黑" panose="020B0503020204020204" pitchFamily="34" charset="-122"/>
                          <a:ea typeface="微软雅黑" panose="020B0503020204020204" pitchFamily="34" charset="-122"/>
                        </a:rPr>
                        <a:t>申请方</a:t>
                      </a:r>
                      <a:endParaRPr lang="zh-CN" altLang="en-US" sz="12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hMerge="1">
                  <a:txBody>
                    <a:bodyPr/>
                    <a:lstStyle/>
                    <a:p>
                      <a:endParaRPr lang="zh-CN" altLang="en-US"/>
                    </a:p>
                  </a:txBody>
                  <a:tcPr/>
                </a:tc>
                <a:tc>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vMerge="1">
                  <a:txBody>
                    <a:bodyPr/>
                    <a:lstStyle/>
                    <a:p>
                      <a:endParaRPr lang="zh-CN" altLang="en-US" dirty="0"/>
                    </a:p>
                  </a:txBody>
                  <a:tcPr marL="6156" marR="6156" marT="615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2"/>
                  </a:ext>
                </a:extLst>
              </a:tr>
              <a:tr h="324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申请单位</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3"/>
                  </a:ext>
                </a:extLst>
              </a:tr>
              <a:tr h="324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法定代表人</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4"/>
                  </a:ext>
                </a:extLst>
              </a:tr>
              <a:tr h="324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申请地区 </a:t>
                      </a:r>
                      <a:br>
                        <a:rPr lang="zh-CN" altLang="en-US" sz="1000" b="1" u="none" strike="noStrike" dirty="0">
                          <a:effectLst/>
                          <a:latin typeface="微软雅黑" panose="020B0503020204020204" pitchFamily="34" charset="-122"/>
                          <a:ea typeface="微软雅黑" panose="020B0503020204020204" pitchFamily="34" charset="-122"/>
                        </a:rPr>
                      </a:br>
                      <a:r>
                        <a:rPr lang="en-US" altLang="zh-CN" sz="1000" b="1" u="none" strike="noStrike" dirty="0">
                          <a:effectLst/>
                          <a:latin typeface="微软雅黑" panose="020B0503020204020204" pitchFamily="34" charset="-122"/>
                          <a:ea typeface="微软雅黑" panose="020B0503020204020204" pitchFamily="34" charset="-122"/>
                        </a:rPr>
                        <a:t>(</a:t>
                      </a:r>
                      <a:r>
                        <a:rPr lang="zh-CN" altLang="en-US" sz="1000" b="1" u="none" strike="noStrike" dirty="0">
                          <a:effectLst/>
                          <a:latin typeface="微软雅黑" panose="020B0503020204020204" pitchFamily="34" charset="-122"/>
                          <a:ea typeface="微软雅黑" panose="020B0503020204020204" pitchFamily="34" charset="-122"/>
                        </a:rPr>
                        <a:t>省</a:t>
                      </a:r>
                      <a:r>
                        <a:rPr lang="en-US" altLang="zh-CN" sz="1000" b="1" u="none" strike="noStrike" dirty="0">
                          <a:effectLst/>
                          <a:latin typeface="微软雅黑" panose="020B0503020204020204" pitchFamily="34" charset="-122"/>
                          <a:ea typeface="微软雅黑" panose="020B0503020204020204" pitchFamily="34" charset="-122"/>
                        </a:rPr>
                        <a:t>/</a:t>
                      </a:r>
                      <a:r>
                        <a:rPr lang="zh-CN" altLang="en-US" sz="1000" b="1" u="none" strike="noStrike" dirty="0">
                          <a:effectLst/>
                          <a:latin typeface="微软雅黑" panose="020B0503020204020204" pitchFamily="34" charset="-122"/>
                          <a:ea typeface="微软雅黑" panose="020B0503020204020204" pitchFamily="34" charset="-122"/>
                        </a:rPr>
                        <a:t>直辖市</a:t>
                      </a:r>
                      <a:r>
                        <a:rPr lang="en-US" altLang="zh-CN" sz="1000" b="1" u="none" strike="noStrike" dirty="0">
                          <a:effectLst/>
                          <a:latin typeface="微软雅黑" panose="020B0503020204020204" pitchFamily="34" charset="-122"/>
                          <a:ea typeface="微软雅黑" panose="020B0503020204020204" pitchFamily="34" charset="-122"/>
                        </a:rPr>
                        <a:t>/</a:t>
                      </a:r>
                      <a:r>
                        <a:rPr lang="zh-CN" altLang="en-US" sz="1000" b="1" u="none" strike="noStrike" dirty="0">
                          <a:effectLst/>
                          <a:latin typeface="微软雅黑" panose="020B0503020204020204" pitchFamily="34" charset="-122"/>
                          <a:ea typeface="微软雅黑" panose="020B0503020204020204" pitchFamily="34" charset="-122"/>
                        </a:rPr>
                        <a:t>自治区</a:t>
                      </a:r>
                      <a:r>
                        <a:rPr lang="en-US" altLang="zh-CN" sz="1000" b="1" u="none" strike="noStrike" dirty="0">
                          <a:effectLst/>
                          <a:latin typeface="微软雅黑" panose="020B0503020204020204" pitchFamily="34" charset="-122"/>
                          <a:ea typeface="微软雅黑" panose="020B0503020204020204" pitchFamily="34" charset="-122"/>
                        </a:rPr>
                        <a:t>)</a:t>
                      </a:r>
                      <a:endParaRPr lang="en-US" altLang="zh-CN"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5"/>
                  </a:ext>
                </a:extLst>
              </a:tr>
              <a:tr h="324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拟建站地址</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6"/>
                  </a:ext>
                </a:extLst>
              </a:tr>
              <a:tr h="324000">
                <a:tc rowSpan="6">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通</a:t>
                      </a:r>
                      <a:br>
                        <a:rPr lang="zh-CN" altLang="en-US" sz="1000" b="1" u="none" strike="noStrike" dirty="0">
                          <a:effectLst/>
                          <a:latin typeface="微软雅黑" panose="020B0503020204020204" pitchFamily="34" charset="-122"/>
                          <a:ea typeface="微软雅黑" panose="020B0503020204020204" pitchFamily="34" charset="-122"/>
                        </a:rPr>
                      </a:br>
                      <a:r>
                        <a:rPr lang="zh-CN" altLang="en-US" sz="1000" b="1" u="none" strike="noStrike" dirty="0">
                          <a:effectLst/>
                          <a:latin typeface="微软雅黑" panose="020B0503020204020204" pitchFamily="34" charset="-122"/>
                          <a:ea typeface="微软雅黑" panose="020B0503020204020204" pitchFamily="34" charset="-122"/>
                        </a:rPr>
                        <a:t>讯</a:t>
                      </a:r>
                      <a:br>
                        <a:rPr lang="zh-CN" altLang="en-US" sz="1000" b="1" u="none" strike="noStrike" dirty="0">
                          <a:effectLst/>
                          <a:latin typeface="微软雅黑" panose="020B0503020204020204" pitchFamily="34" charset="-122"/>
                          <a:ea typeface="微软雅黑" panose="020B0503020204020204" pitchFamily="34" charset="-122"/>
                        </a:rPr>
                      </a:br>
                      <a:r>
                        <a:rPr lang="zh-CN" altLang="en-US" sz="1000" b="1" u="none" strike="noStrike" dirty="0">
                          <a:effectLst/>
                          <a:latin typeface="微软雅黑" panose="020B0503020204020204" pitchFamily="34" charset="-122"/>
                          <a:ea typeface="微软雅黑" panose="020B0503020204020204" pitchFamily="34" charset="-122"/>
                        </a:rPr>
                        <a:t>处</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项目联系人</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7"/>
                  </a:ext>
                </a:extLst>
              </a:tr>
              <a:tr h="324000">
                <a:tc vMerge="1">
                  <a:txBody>
                    <a:bodyPr/>
                    <a:lstStyle/>
                    <a:p>
                      <a:endParaRPr lang="zh-CN" altLang="en-US"/>
                    </a:p>
                  </a:txBody>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手机</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8"/>
                  </a:ext>
                </a:extLst>
              </a:tr>
              <a:tr h="324000">
                <a:tc vMerge="1">
                  <a:txBody>
                    <a:bodyPr/>
                    <a:lstStyle/>
                    <a:p>
                      <a:endParaRPr lang="zh-CN" altLang="en-US"/>
                    </a:p>
                  </a:txBody>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办公室电话</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9"/>
                  </a:ext>
                </a:extLst>
              </a:tr>
              <a:tr h="324000">
                <a:tc vMerge="1">
                  <a:txBody>
                    <a:bodyPr/>
                    <a:lstStyle/>
                    <a:p>
                      <a:endParaRPr lang="zh-CN" altLang="en-US"/>
                    </a:p>
                  </a:txBody>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传真</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0"/>
                  </a:ext>
                </a:extLst>
              </a:tr>
              <a:tr h="324000">
                <a:tc vMerge="1">
                  <a:txBody>
                    <a:bodyPr/>
                    <a:lstStyle/>
                    <a:p>
                      <a:endParaRPr lang="zh-CN" altLang="en-US"/>
                    </a:p>
                  </a:txBody>
                  <a:tcPr/>
                </a:tc>
                <a:tc>
                  <a:txBody>
                    <a:bodyPr/>
                    <a:lstStyle/>
                    <a:p>
                      <a:pPr algn="ctr" fontAlgn="ctr"/>
                      <a:r>
                        <a:rPr lang="en-US" sz="1000" b="1" u="none" strike="noStrike" dirty="0">
                          <a:effectLst/>
                          <a:latin typeface="微软雅黑" panose="020B0503020204020204" pitchFamily="34" charset="-122"/>
                          <a:ea typeface="微软雅黑" panose="020B0503020204020204" pitchFamily="34" charset="-122"/>
                        </a:rPr>
                        <a:t>E-mail</a:t>
                      </a:r>
                      <a:endParaRPr 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1"/>
                  </a:ext>
                </a:extLst>
              </a:tr>
              <a:tr h="324000">
                <a:tc vMerge="1">
                  <a:txBody>
                    <a:bodyPr/>
                    <a:lstStyle/>
                    <a:p>
                      <a:endParaRPr lang="zh-CN" altLang="en-US"/>
                    </a:p>
                  </a:txBody>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邮政编码</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2"/>
                  </a:ext>
                </a:extLst>
              </a:tr>
              <a:tr h="324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申请日期</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3"/>
                  </a:ext>
                </a:extLst>
              </a:tr>
              <a:tr h="360000">
                <a:tc gridSpan="2">
                  <a:txBody>
                    <a:bodyPr/>
                    <a:lstStyle/>
                    <a:p>
                      <a:pPr algn="ctr" fontAlgn="ctr"/>
                      <a:r>
                        <a:rPr lang="zh-CN" altLang="en-US" sz="1200" b="1" u="none" strike="noStrike" dirty="0">
                          <a:effectLst/>
                          <a:latin typeface="微软雅黑" panose="020B0503020204020204" pitchFamily="34" charset="-122"/>
                          <a:ea typeface="微软雅黑" panose="020B0503020204020204" pitchFamily="34" charset="-122"/>
                        </a:rPr>
                        <a:t>北京现代</a:t>
                      </a:r>
                      <a:endParaRPr lang="zh-CN" altLang="en-US" sz="12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hMerge="1">
                  <a:txBody>
                    <a:bodyPr/>
                    <a:lstStyle/>
                    <a:p>
                      <a:endParaRPr lang="zh-CN" altLang="en-US"/>
                    </a:p>
                  </a:txBody>
                  <a:tcPr/>
                </a:tc>
                <a:tc gridSpan="2">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4"/>
                  </a:ext>
                </a:extLst>
              </a:tr>
              <a:tr h="324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收件人</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北京现代汽车有限公司销售分公司 售后企划部  售后企划科</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5"/>
                  </a:ext>
                </a:extLst>
              </a:tr>
              <a:tr h="324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收件地址</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北京市顺义区顺西南路</a:t>
                      </a:r>
                      <a:r>
                        <a:rPr lang="en-US" altLang="zh-CN" sz="1000" u="none" strike="noStrike" dirty="0">
                          <a:effectLst/>
                          <a:latin typeface="微软雅黑" panose="020B0503020204020204" pitchFamily="34" charset="-122"/>
                          <a:ea typeface="微软雅黑" panose="020B0503020204020204" pitchFamily="34" charset="-122"/>
                        </a:rPr>
                        <a:t>99</a:t>
                      </a:r>
                      <a:r>
                        <a:rPr lang="zh-CN" altLang="en-US" sz="1000" u="none" strike="noStrike" dirty="0">
                          <a:effectLst/>
                          <a:latin typeface="微软雅黑" panose="020B0503020204020204" pitchFamily="34" charset="-122"/>
                          <a:ea typeface="微软雅黑" panose="020B0503020204020204" pitchFamily="34" charset="-122"/>
                        </a:rPr>
                        <a:t>号  邮编：</a:t>
                      </a:r>
                      <a:r>
                        <a:rPr lang="en-US" altLang="zh-CN" sz="1000" u="none" strike="noStrike" dirty="0">
                          <a:effectLst/>
                          <a:latin typeface="微软雅黑" panose="020B0503020204020204" pitchFamily="34" charset="-122"/>
                          <a:ea typeface="微软雅黑" panose="020B0503020204020204" pitchFamily="34" charset="-122"/>
                        </a:rPr>
                        <a:t>100027</a:t>
                      </a:r>
                      <a:endParaRPr lang="en-US" altLang="zh-CN"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6"/>
                  </a:ext>
                </a:extLst>
              </a:tr>
              <a:tr h="324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接收人</a:t>
                      </a:r>
                      <a:r>
                        <a:rPr lang="en-US" altLang="zh-CN" sz="1000" b="1" u="none" strike="noStrike" dirty="0">
                          <a:effectLst/>
                          <a:latin typeface="微软雅黑" panose="020B0503020204020204" pitchFamily="34" charset="-122"/>
                          <a:ea typeface="微软雅黑" panose="020B0503020204020204" pitchFamily="34" charset="-122"/>
                        </a:rPr>
                        <a:t>/</a:t>
                      </a:r>
                      <a:r>
                        <a:rPr lang="zh-CN" altLang="en-US" sz="1000" b="1" u="none" strike="noStrike" dirty="0">
                          <a:effectLst/>
                          <a:latin typeface="微软雅黑" panose="020B0503020204020204" pitchFamily="34" charset="-122"/>
                          <a:ea typeface="微软雅黑" panose="020B0503020204020204" pitchFamily="34" charset="-122"/>
                        </a:rPr>
                        <a:t>日期</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　卢光林</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7"/>
                  </a:ext>
                </a:extLst>
              </a:tr>
              <a:tr h="360000">
                <a:tc gridSpan="2">
                  <a:txBody>
                    <a:bodyPr/>
                    <a:lstStyle/>
                    <a:p>
                      <a:pPr algn="ctr" fontAlgn="ctr"/>
                      <a:r>
                        <a:rPr lang="zh-CN" altLang="en-US" sz="1200" b="1" u="none" strike="noStrike" dirty="0">
                          <a:effectLst/>
                          <a:latin typeface="微软雅黑" panose="020B0503020204020204" pitchFamily="34" charset="-122"/>
                          <a:ea typeface="微软雅黑" panose="020B0503020204020204" pitchFamily="34" charset="-122"/>
                        </a:rPr>
                        <a:t>申请方法</a:t>
                      </a:r>
                      <a:endParaRPr lang="zh-CN" altLang="en-US" sz="12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hMerge="1">
                  <a:txBody>
                    <a:bodyPr/>
                    <a:lstStyle/>
                    <a:p>
                      <a:endParaRPr lang="zh-CN" altLang="en-US"/>
                    </a:p>
                  </a:txBody>
                  <a:tcPr/>
                </a:tc>
                <a:tc gridSpan="2">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8"/>
                  </a:ext>
                </a:extLst>
              </a:tr>
              <a:tr h="324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北京现代</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提供申请书网上下载</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9"/>
                  </a:ext>
                </a:extLst>
              </a:tr>
              <a:tr h="540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申请单位</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gridSpan="2">
                  <a:txBody>
                    <a:bodyPr/>
                    <a:lstStyle/>
                    <a:p>
                      <a:pPr marL="171450" indent="-171450" algn="l" fontAlgn="ctr">
                        <a:buFont typeface="Wingdings" panose="05000000000000000000" pitchFamily="2" charset="2"/>
                        <a:buChar char="l"/>
                      </a:pPr>
                      <a:r>
                        <a:rPr lang="zh-CN" altLang="en-US" sz="1000" u="none" strike="noStrike" dirty="0">
                          <a:effectLst/>
                          <a:latin typeface="微软雅黑" panose="020B0503020204020204" pitchFamily="34" charset="-122"/>
                          <a:ea typeface="微软雅黑" panose="020B0503020204020204" pitchFamily="34" charset="-122"/>
                        </a:rPr>
                        <a:t>用</a:t>
                      </a:r>
                      <a:r>
                        <a:rPr lang="en-US" altLang="zh-CN" sz="1000" u="none" strike="noStrike" dirty="0">
                          <a:effectLst/>
                          <a:latin typeface="微软雅黑" panose="020B0503020204020204" pitchFamily="34" charset="-122"/>
                          <a:ea typeface="微软雅黑" panose="020B0503020204020204" pitchFamily="34" charset="-122"/>
                        </a:rPr>
                        <a:t>A4</a:t>
                      </a:r>
                      <a:r>
                        <a:rPr lang="zh-CN" altLang="en-US" sz="1000" u="none" strike="noStrike" dirty="0">
                          <a:effectLst/>
                          <a:latin typeface="微软雅黑" panose="020B0503020204020204" pitchFamily="34" charset="-122"/>
                          <a:ea typeface="微软雅黑" panose="020B0503020204020204" pitchFamily="34" charset="-122"/>
                        </a:rPr>
                        <a:t>纸打印，并用活页夹装订成册。</a:t>
                      </a:r>
                      <a:endParaRPr lang="en-US" altLang="zh-CN" sz="1000" u="none" strike="noStrike" dirty="0">
                        <a:effectLst/>
                        <a:latin typeface="微软雅黑" panose="020B0503020204020204" pitchFamily="34" charset="-122"/>
                        <a:ea typeface="微软雅黑" panose="020B0503020204020204" pitchFamily="34" charset="-122"/>
                      </a:endParaRPr>
                    </a:p>
                    <a:p>
                      <a:pPr marL="171450" indent="-171450" algn="l" fontAlgn="ctr">
                        <a:buFont typeface="Wingdings" panose="05000000000000000000" pitchFamily="2" charset="2"/>
                        <a:buChar char="l"/>
                      </a:pPr>
                      <a:r>
                        <a:rPr lang="zh-CN" altLang="en-US" sz="1000" u="none" strike="noStrike" dirty="0">
                          <a:effectLst/>
                          <a:latin typeface="微软雅黑" panose="020B0503020204020204" pitchFamily="34" charset="-122"/>
                          <a:ea typeface="微软雅黑" panose="020B0503020204020204" pitchFamily="34" charset="-122"/>
                        </a:rPr>
                        <a:t>寄往：北京现代汽车有限公司销售分公司</a:t>
                      </a:r>
                      <a:r>
                        <a:rPr lang="zh-CN" altLang="en-US" sz="1000" u="none" strike="noStrike" baseline="0" dirty="0">
                          <a:effectLst/>
                          <a:latin typeface="微软雅黑" panose="020B0503020204020204" pitchFamily="34" charset="-122"/>
                          <a:ea typeface="微软雅黑" panose="020B0503020204020204" pitchFamily="34" charset="-122"/>
                        </a:rPr>
                        <a:t>   售后企划</a:t>
                      </a:r>
                      <a:r>
                        <a:rPr lang="zh-CN" altLang="en-US" sz="1000" u="none" strike="noStrike" dirty="0">
                          <a:effectLst/>
                          <a:latin typeface="微软雅黑" panose="020B0503020204020204" pitchFamily="34" charset="-122"/>
                          <a:ea typeface="微软雅黑" panose="020B0503020204020204" pitchFamily="34" charset="-122"/>
                        </a:rPr>
                        <a:t>部 售后企划科</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156" marR="6156" marT="6156"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3277698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8680" y="104649"/>
            <a:ext cx="4464496" cy="428629"/>
          </a:xfrm>
        </p:spPr>
        <p:txBody>
          <a:bodyPr/>
          <a:lstStyle/>
          <a:p>
            <a:pPr fontAlgn="ctr"/>
            <a:r>
              <a:rPr lang="en-US" altLang="zh-CN" sz="2000" dirty="0">
                <a:latin typeface="Arial" pitchFamily="34" charset="0"/>
                <a:cs typeface="Arial" pitchFamily="34" charset="0"/>
              </a:rPr>
              <a:t>2. </a:t>
            </a:r>
            <a:r>
              <a:rPr lang="zh-CN" altLang="en-US" sz="2000" dirty="0"/>
              <a:t>北京现代授权经销商申请须知</a:t>
            </a:r>
            <a:endParaRPr lang="zh-CN" altLang="en-US" sz="2000" dirty="0">
              <a:latin typeface="迷你简中等线"/>
            </a:endParaRPr>
          </a:p>
        </p:txBody>
      </p:sp>
      <p:graphicFrame>
        <p:nvGraphicFramePr>
          <p:cNvPr id="3" name="表格 2"/>
          <p:cNvGraphicFramePr>
            <a:graphicFrameLocks noGrp="1"/>
          </p:cNvGraphicFramePr>
          <p:nvPr>
            <p:extLst>
              <p:ext uri="{D42A27DB-BD31-4B8C-83A1-F6EECF244321}">
                <p14:modId xmlns:p14="http://schemas.microsoft.com/office/powerpoint/2010/main" val="397544380"/>
              </p:ext>
            </p:extLst>
          </p:nvPr>
        </p:nvGraphicFramePr>
        <p:xfrm>
          <a:off x="188640" y="755577"/>
          <a:ext cx="6480720" cy="7992887"/>
        </p:xfrm>
        <a:graphic>
          <a:graphicData uri="http://schemas.openxmlformats.org/drawingml/2006/table">
            <a:tbl>
              <a:tblPr>
                <a:tableStyleId>{5C22544A-7EE6-4342-B048-85BDC9FD1C3A}</a:tableStyleId>
              </a:tblPr>
              <a:tblGrid>
                <a:gridCol w="1400309">
                  <a:extLst>
                    <a:ext uri="{9D8B030D-6E8A-4147-A177-3AD203B41FA5}">
                      <a16:colId xmlns:a16="http://schemas.microsoft.com/office/drawing/2014/main" val="20000"/>
                    </a:ext>
                  </a:extLst>
                </a:gridCol>
                <a:gridCol w="5080411">
                  <a:extLst>
                    <a:ext uri="{9D8B030D-6E8A-4147-A177-3AD203B41FA5}">
                      <a16:colId xmlns:a16="http://schemas.microsoft.com/office/drawing/2014/main" val="20001"/>
                    </a:ext>
                  </a:extLst>
                </a:gridCol>
              </a:tblGrid>
              <a:tr h="363662">
                <a:tc>
                  <a:txBody>
                    <a:bodyPr/>
                    <a:lstStyle/>
                    <a:p>
                      <a:pPr algn="ctr" fontAlgn="ctr"/>
                      <a:r>
                        <a:rPr lang="zh-CN" altLang="en-US" sz="1200" b="1" u="none" strike="noStrike" dirty="0">
                          <a:effectLst/>
                          <a:latin typeface="微软雅黑" panose="020B0503020204020204" pitchFamily="34" charset="-122"/>
                          <a:ea typeface="微软雅黑" panose="020B0503020204020204" pitchFamily="34" charset="-122"/>
                        </a:rPr>
                        <a:t> 申请程序</a:t>
                      </a:r>
                      <a:endParaRPr lang="zh-CN" altLang="en-US" sz="1200" b="1" i="0" u="none" strike="noStrike" dirty="0">
                        <a:effectLst/>
                        <a:latin typeface="微软雅黑" panose="020B0503020204020204" pitchFamily="34" charset="-122"/>
                        <a:ea typeface="微软雅黑" panose="020B0503020204020204" pitchFamily="34" charset="-122"/>
                      </a:endParaRPr>
                    </a:p>
                  </a:txBody>
                  <a:tcPr marL="4869" marR="4869" marT="4869"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pPr algn="l" fontAlgn="ctr"/>
                      <a:endParaRPr lang="zh-CN" altLang="en-US" sz="1200" b="0" i="0" u="none" strike="noStrike" dirty="0">
                        <a:effectLst/>
                        <a:latin typeface="微软雅黑" panose="020B0503020204020204" pitchFamily="34" charset="-122"/>
                        <a:ea typeface="微软雅黑" panose="020B0503020204020204" pitchFamily="34" charset="-122"/>
                      </a:endParaRPr>
                    </a:p>
                  </a:txBody>
                  <a:tcPr marL="4869" marR="4869" marT="4869" marB="0" anchor="ctr">
                    <a:lnL w="12700" cap="flat" cmpd="sng" algn="ctr">
                      <a:solidFill>
                        <a:schemeClr val="tx1">
                          <a:lumMod val="50000"/>
                          <a:lumOff val="50000"/>
                        </a:schemeClr>
                      </a:solidFill>
                      <a:prstDash val="solid"/>
                      <a:round/>
                      <a:headEnd type="none" w="med" len="med"/>
                      <a:tailEnd type="none" w="med" len="med"/>
                    </a:lnL>
                    <a:lnR w="6350" cap="flat" cmpd="sng" algn="ctr">
                      <a:noFill/>
                      <a:prstDash val="sysDot"/>
                      <a:round/>
                      <a:headEnd type="none" w="med" len="med"/>
                      <a:tailEnd type="none" w="med" len="med"/>
                    </a:lnR>
                    <a:lnT w="6350" cap="flat" cmpd="sng" algn="ctr">
                      <a:no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3613">
                <a:tc>
                  <a:txBody>
                    <a:bodyPr/>
                    <a:lstStyle/>
                    <a:p>
                      <a:pPr algn="ctr" fontAlgn="ctr"/>
                      <a:r>
                        <a:rPr lang="zh-CN" altLang="en-US" sz="1200" b="1" u="none" strike="noStrike" dirty="0">
                          <a:effectLst/>
                          <a:latin typeface="微软雅黑" panose="020B0503020204020204" pitchFamily="34" charset="-122"/>
                          <a:ea typeface="微软雅黑" panose="020B0503020204020204" pitchFamily="34" charset="-122"/>
                        </a:rPr>
                        <a:t>申请单位</a:t>
                      </a:r>
                      <a:endParaRPr lang="zh-CN" altLang="en-US" sz="1200" b="1" i="0" u="none" strike="noStrike" dirty="0">
                        <a:effectLst/>
                        <a:latin typeface="微软雅黑" panose="020B0503020204020204" pitchFamily="34" charset="-122"/>
                        <a:ea typeface="微软雅黑" panose="020B0503020204020204" pitchFamily="34" charset="-122"/>
                      </a:endParaRPr>
                    </a:p>
                  </a:txBody>
                  <a:tcPr marL="4869" marR="4869" marT="4869"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l" fontAlgn="ctr"/>
                      <a:r>
                        <a:rPr lang="zh-CN" altLang="en-US" sz="1000" u="none" strike="noStrike" dirty="0">
                          <a:solidFill>
                            <a:schemeClr val="tx1"/>
                          </a:solidFill>
                          <a:effectLst/>
                          <a:latin typeface="微软雅黑" panose="020B0503020204020204" pitchFamily="34" charset="-122"/>
                          <a:ea typeface="微软雅黑" panose="020B0503020204020204" pitchFamily="34" charset="-122"/>
                        </a:rPr>
                        <a:t>从北京现代汽车有限公司官网上下载授权服务站申请书的格式</a:t>
                      </a:r>
                      <a:endParaRPr lang="en-US" altLang="zh-CN" sz="1000" u="none" strike="noStrike" dirty="0">
                        <a:solidFill>
                          <a:schemeClr val="tx1"/>
                        </a:solidFill>
                        <a:effectLst/>
                        <a:latin typeface="微软雅黑" panose="020B0503020204020204" pitchFamily="34" charset="-122"/>
                        <a:ea typeface="微软雅黑" panose="020B0503020204020204" pitchFamily="34" charset="-122"/>
                      </a:endParaRPr>
                    </a:p>
                  </a:txBody>
                  <a:tcPr marL="4869" marR="4869" marT="4869"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1"/>
                  </a:ext>
                </a:extLst>
              </a:tr>
              <a:tr h="697601">
                <a:tc>
                  <a:txBody>
                    <a:bodyPr/>
                    <a:lstStyle/>
                    <a:p>
                      <a:pPr algn="ctr" fontAlgn="ctr"/>
                      <a:r>
                        <a:rPr lang="zh-CN" altLang="en-US" sz="1200" b="1" u="none" strike="noStrike" dirty="0">
                          <a:effectLst/>
                          <a:latin typeface="微软雅黑" panose="020B0503020204020204" pitchFamily="34" charset="-122"/>
                          <a:ea typeface="微软雅黑" panose="020B0503020204020204" pitchFamily="34" charset="-122"/>
                        </a:rPr>
                        <a:t>北京现代</a:t>
                      </a:r>
                      <a:endParaRPr lang="zh-CN" altLang="en-US" sz="1200" b="1" i="0" u="none" strike="noStrike" dirty="0">
                        <a:effectLst/>
                        <a:latin typeface="微软雅黑" panose="020B0503020204020204" pitchFamily="34" charset="-122"/>
                        <a:ea typeface="微软雅黑" panose="020B0503020204020204" pitchFamily="34" charset="-122"/>
                      </a:endParaRPr>
                    </a:p>
                  </a:txBody>
                  <a:tcPr marL="4869" marR="4869" marT="4869"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marL="171450" indent="-171450" algn="l" fontAlgn="ctr">
                        <a:lnSpc>
                          <a:spcPct val="150000"/>
                        </a:lnSpc>
                        <a:buFont typeface="Wingdings" panose="05000000000000000000" pitchFamily="2" charset="2"/>
                        <a:buChar char="l"/>
                      </a:pPr>
                      <a:r>
                        <a:rPr lang="zh-CN" altLang="en-US" sz="1000" u="none" strike="noStrike" dirty="0">
                          <a:solidFill>
                            <a:schemeClr val="tx1"/>
                          </a:solidFill>
                          <a:effectLst/>
                          <a:latin typeface="微软雅黑" panose="020B0503020204020204" pitchFamily="34" charset="-122"/>
                          <a:ea typeface="微软雅黑" panose="020B0503020204020204" pitchFamily="34" charset="-122"/>
                        </a:rPr>
                        <a:t>提供申请书下载以及从申请者接收申请书格式</a:t>
                      </a:r>
                      <a:endParaRPr lang="en-US" altLang="zh-CN" sz="1000" b="1" i="0" u="none" strike="noStrike" dirty="0">
                        <a:solidFill>
                          <a:schemeClr val="tx1"/>
                        </a:solidFill>
                        <a:effectLst/>
                        <a:latin typeface="微软雅黑" panose="020B0503020204020204" pitchFamily="34" charset="-122"/>
                        <a:ea typeface="微软雅黑" panose="020B0503020204020204" pitchFamily="34" charset="-122"/>
                      </a:endParaRPr>
                    </a:p>
                    <a:p>
                      <a:pPr marL="171450" indent="-171450" algn="l" fontAlgn="ctr">
                        <a:lnSpc>
                          <a:spcPct val="150000"/>
                        </a:lnSpc>
                        <a:buFont typeface="Wingdings" panose="05000000000000000000" pitchFamily="2" charset="2"/>
                        <a:buChar char="l"/>
                      </a:pPr>
                      <a:r>
                        <a:rPr lang="zh-CN" altLang="en-US" sz="1000" u="none" strike="noStrike" dirty="0">
                          <a:solidFill>
                            <a:schemeClr val="tx1"/>
                          </a:solidFill>
                          <a:effectLst/>
                          <a:latin typeface="微软雅黑" panose="020B0503020204020204" pitchFamily="34" charset="-122"/>
                          <a:ea typeface="微软雅黑" panose="020B0503020204020204" pitchFamily="34" charset="-122"/>
                        </a:rPr>
                        <a:t>对申请书进行审核，评选合格者安排实地考察</a:t>
                      </a:r>
                      <a:endParaRPr lang="en-US" altLang="zh-CN" sz="1000" b="1" i="0" u="none" strike="noStrike" dirty="0">
                        <a:solidFill>
                          <a:schemeClr val="tx1"/>
                        </a:solidFill>
                        <a:effectLst/>
                        <a:latin typeface="微软雅黑" panose="020B0503020204020204" pitchFamily="34" charset="-122"/>
                        <a:ea typeface="微软雅黑" panose="020B0503020204020204" pitchFamily="34" charset="-122"/>
                      </a:endParaRPr>
                    </a:p>
                    <a:p>
                      <a:pPr marL="171450" indent="-171450" algn="l" fontAlgn="ctr">
                        <a:lnSpc>
                          <a:spcPct val="150000"/>
                        </a:lnSpc>
                        <a:buFont typeface="Wingdings" panose="05000000000000000000" pitchFamily="2" charset="2"/>
                        <a:buChar char="l"/>
                      </a:pPr>
                      <a:r>
                        <a:rPr lang="zh-CN" altLang="en-US" sz="1000" u="none" strike="noStrike" dirty="0">
                          <a:solidFill>
                            <a:schemeClr val="tx1"/>
                          </a:solidFill>
                          <a:effectLst/>
                          <a:latin typeface="微软雅黑" panose="020B0503020204020204" pitchFamily="34" charset="-122"/>
                          <a:ea typeface="微软雅黑" panose="020B0503020204020204" pitchFamily="34" charset="-122"/>
                        </a:rPr>
                        <a:t>通过评价后，通知最终合格者</a:t>
                      </a:r>
                      <a:endParaRPr lang="zh-CN" altLang="en-US" sz="1000" b="1" i="0" u="none" strike="noStrike" dirty="0">
                        <a:solidFill>
                          <a:schemeClr val="tx1"/>
                        </a:solidFill>
                        <a:effectLst/>
                        <a:latin typeface="微软雅黑" panose="020B0503020204020204" pitchFamily="34" charset="-122"/>
                        <a:ea typeface="微软雅黑" panose="020B0503020204020204" pitchFamily="34" charset="-122"/>
                      </a:endParaRPr>
                    </a:p>
                  </a:txBody>
                  <a:tcPr marL="4869" marR="4869" marT="4869"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2"/>
                  </a:ext>
                </a:extLst>
              </a:tr>
              <a:tr h="982164">
                <a:tc>
                  <a:txBody>
                    <a:bodyPr/>
                    <a:lstStyle/>
                    <a:p>
                      <a:pPr algn="ctr" fontAlgn="ctr"/>
                      <a:r>
                        <a:rPr lang="zh-CN" altLang="en-US" sz="1200" b="1" u="none" strike="noStrike" dirty="0">
                          <a:effectLst/>
                          <a:latin typeface="微软雅黑" panose="020B0503020204020204" pitchFamily="34" charset="-122"/>
                          <a:ea typeface="微软雅黑" panose="020B0503020204020204" pitchFamily="34" charset="-122"/>
                        </a:rPr>
                        <a:t>合格者</a:t>
                      </a:r>
                      <a:endParaRPr lang="zh-CN" altLang="en-US" sz="1200" b="1" i="0" u="none" strike="noStrike" dirty="0">
                        <a:effectLst/>
                        <a:latin typeface="微软雅黑" panose="020B0503020204020204" pitchFamily="34" charset="-122"/>
                        <a:ea typeface="微软雅黑" panose="020B0503020204020204" pitchFamily="34" charset="-122"/>
                      </a:endParaRPr>
                    </a:p>
                  </a:txBody>
                  <a:tcPr marL="4869" marR="4869" marT="4869"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marL="171450" indent="-171450" algn="l" fontAlgn="ctr">
                        <a:lnSpc>
                          <a:spcPct val="150000"/>
                        </a:lnSpc>
                        <a:buFont typeface="Wingdings" panose="05000000000000000000" pitchFamily="2" charset="2"/>
                        <a:buChar char="l"/>
                      </a:pPr>
                      <a:r>
                        <a:rPr lang="zh-CN" altLang="en-US" sz="1000" u="none" strike="noStrike" dirty="0">
                          <a:solidFill>
                            <a:schemeClr val="tx1"/>
                          </a:solidFill>
                          <a:effectLst/>
                          <a:latin typeface="微软雅黑" panose="020B0503020204020204" pitchFamily="34" charset="-122"/>
                          <a:ea typeface="微软雅黑" panose="020B0503020204020204" pitchFamily="34" charset="-122"/>
                        </a:rPr>
                        <a:t>与北京现代汽车有限公司销售分公司（以下简称“</a:t>
                      </a:r>
                      <a:r>
                        <a:rPr lang="zh-CN" altLang="en-US" sz="1000" b="1" u="none" strike="noStrike" dirty="0">
                          <a:solidFill>
                            <a:schemeClr val="tx1"/>
                          </a:solidFill>
                          <a:effectLst/>
                          <a:latin typeface="微软雅黑" panose="020B0503020204020204" pitchFamily="34" charset="-122"/>
                          <a:ea typeface="微软雅黑" panose="020B0503020204020204" pitchFamily="34" charset="-122"/>
                        </a:rPr>
                        <a:t>北京现代</a:t>
                      </a:r>
                      <a:r>
                        <a:rPr lang="zh-CN" altLang="en-US" sz="1000" u="none" strike="noStrike" dirty="0">
                          <a:solidFill>
                            <a:schemeClr val="tx1"/>
                          </a:solidFill>
                          <a:effectLst/>
                          <a:latin typeface="微软雅黑" panose="020B0503020204020204" pitchFamily="34" charset="-122"/>
                          <a:ea typeface="微软雅黑" panose="020B0503020204020204" pitchFamily="34" charset="-122"/>
                        </a:rPr>
                        <a:t>”）签署建站意向书</a:t>
                      </a:r>
                      <a:endParaRPr lang="en-US" altLang="zh-CN" sz="1000" b="1" i="0" u="none" strike="noStrike" dirty="0">
                        <a:solidFill>
                          <a:schemeClr val="tx1"/>
                        </a:solidFill>
                        <a:effectLst/>
                        <a:latin typeface="微软雅黑" panose="020B0503020204020204" pitchFamily="34" charset="-122"/>
                        <a:ea typeface="微软雅黑" panose="020B0503020204020204" pitchFamily="34" charset="-122"/>
                      </a:endParaRPr>
                    </a:p>
                    <a:p>
                      <a:pPr marL="171450" indent="-171450" algn="l" fontAlgn="ctr">
                        <a:lnSpc>
                          <a:spcPct val="150000"/>
                        </a:lnSpc>
                        <a:buFont typeface="Wingdings" panose="05000000000000000000" pitchFamily="2" charset="2"/>
                        <a:buChar char="l"/>
                      </a:pPr>
                      <a:r>
                        <a:rPr lang="zh-CN" altLang="en-US" sz="1000" u="none" strike="noStrike" dirty="0">
                          <a:solidFill>
                            <a:schemeClr val="tx1"/>
                          </a:solidFill>
                          <a:effectLst/>
                          <a:latin typeface="微软雅黑" panose="020B0503020204020204" pitchFamily="34" charset="-122"/>
                          <a:ea typeface="微软雅黑" panose="020B0503020204020204" pitchFamily="34" charset="-122"/>
                        </a:rPr>
                        <a:t>按照北京现代建站标准 </a:t>
                      </a:r>
                      <a:r>
                        <a:rPr lang="en-US" altLang="zh-CN" sz="1000" u="none" strike="noStrike" dirty="0">
                          <a:solidFill>
                            <a:schemeClr val="tx1"/>
                          </a:solidFill>
                          <a:effectLst/>
                          <a:latin typeface="微软雅黑" panose="020B0503020204020204" pitchFamily="34" charset="-122"/>
                          <a:ea typeface="微软雅黑" panose="020B0503020204020204" pitchFamily="34" charset="-122"/>
                        </a:rPr>
                        <a:t>(VI</a:t>
                      </a:r>
                      <a:r>
                        <a:rPr lang="zh-CN" altLang="en-US" sz="1000" u="none" strike="noStrike" dirty="0">
                          <a:solidFill>
                            <a:schemeClr val="tx1"/>
                          </a:solidFill>
                          <a:effectLst/>
                          <a:latin typeface="微软雅黑" panose="020B0503020204020204" pitchFamily="34" charset="-122"/>
                          <a:ea typeface="微软雅黑" panose="020B0503020204020204" pitchFamily="34" charset="-122"/>
                        </a:rPr>
                        <a:t>形象、接待区、维修车间、配件仓库</a:t>
                      </a:r>
                      <a:r>
                        <a:rPr lang="en-US" altLang="zh-CN" sz="1000" u="none" strike="noStrike" dirty="0">
                          <a:solidFill>
                            <a:schemeClr val="tx1"/>
                          </a:solidFill>
                          <a:effectLst/>
                          <a:latin typeface="微软雅黑" panose="020B0503020204020204" pitchFamily="34" charset="-122"/>
                          <a:ea typeface="微软雅黑" panose="020B0503020204020204" pitchFamily="34" charset="-122"/>
                        </a:rPr>
                        <a:t>)</a:t>
                      </a:r>
                      <a:r>
                        <a:rPr lang="zh-CN" altLang="en-US" sz="1000" u="none" strike="noStrike" dirty="0">
                          <a:solidFill>
                            <a:schemeClr val="tx1"/>
                          </a:solidFill>
                          <a:effectLst/>
                          <a:latin typeface="微软雅黑" panose="020B0503020204020204" pitchFamily="34" charset="-122"/>
                          <a:ea typeface="微软雅黑" panose="020B0503020204020204" pitchFamily="34" charset="-122"/>
                        </a:rPr>
                        <a:t> ，并如期开工和完工。</a:t>
                      </a:r>
                      <a:endParaRPr lang="en-US" altLang="zh-CN" sz="1000" b="1" i="0" u="none" strike="noStrike" dirty="0">
                        <a:solidFill>
                          <a:schemeClr val="tx1"/>
                        </a:solidFill>
                        <a:effectLst/>
                        <a:latin typeface="微软雅黑" panose="020B0503020204020204" pitchFamily="34" charset="-122"/>
                        <a:ea typeface="微软雅黑" panose="020B0503020204020204" pitchFamily="34" charset="-122"/>
                      </a:endParaRPr>
                    </a:p>
                    <a:p>
                      <a:pPr marL="171450" indent="-171450" algn="l" fontAlgn="ctr">
                        <a:lnSpc>
                          <a:spcPct val="150000"/>
                        </a:lnSpc>
                        <a:buFont typeface="Wingdings" panose="05000000000000000000" pitchFamily="2" charset="2"/>
                        <a:buChar char="l"/>
                      </a:pPr>
                      <a:r>
                        <a:rPr lang="zh-CN" altLang="en-US" sz="1000" u="none" strike="noStrike" dirty="0">
                          <a:solidFill>
                            <a:schemeClr val="tx1"/>
                          </a:solidFill>
                          <a:effectLst/>
                          <a:latin typeface="微软雅黑" panose="020B0503020204020204" pitchFamily="34" charset="-122"/>
                          <a:ea typeface="微软雅黑" panose="020B0503020204020204" pitchFamily="34" charset="-122"/>
                        </a:rPr>
                        <a:t>与北京现代签署北京现代汽车特约服务站合同</a:t>
                      </a:r>
                      <a:endParaRPr lang="zh-CN" altLang="en-US" sz="1000" b="1" i="0" u="none" strike="noStrike" dirty="0">
                        <a:solidFill>
                          <a:schemeClr val="tx1"/>
                        </a:solidFill>
                        <a:effectLst/>
                        <a:latin typeface="微软雅黑" panose="020B0503020204020204" pitchFamily="34" charset="-122"/>
                        <a:ea typeface="微软雅黑" panose="020B0503020204020204" pitchFamily="34" charset="-122"/>
                      </a:endParaRPr>
                    </a:p>
                  </a:txBody>
                  <a:tcPr marL="4869" marR="4869" marT="4869"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3"/>
                  </a:ext>
                </a:extLst>
              </a:tr>
              <a:tr h="363613">
                <a:tc>
                  <a:txBody>
                    <a:bodyPr/>
                    <a:lstStyle/>
                    <a:p>
                      <a:pPr algn="ctr" fontAlgn="ctr"/>
                      <a:r>
                        <a:rPr lang="zh-CN" altLang="en-US" sz="1200" b="1" u="none" strike="noStrike" dirty="0">
                          <a:effectLst/>
                          <a:latin typeface="微软雅黑" panose="020B0503020204020204" pitchFamily="34" charset="-122"/>
                          <a:ea typeface="微软雅黑" panose="020B0503020204020204" pitchFamily="34" charset="-122"/>
                        </a:rPr>
                        <a:t> 申请者条件</a:t>
                      </a:r>
                      <a:endParaRPr lang="zh-CN" altLang="en-US" sz="1200" b="1" i="0" u="none" strike="noStrike" dirty="0">
                        <a:effectLst/>
                        <a:latin typeface="微软雅黑" panose="020B0503020204020204" pitchFamily="34" charset="-122"/>
                        <a:ea typeface="微软雅黑" panose="020B0503020204020204" pitchFamily="34" charset="-122"/>
                      </a:endParaRPr>
                    </a:p>
                  </a:txBody>
                  <a:tcPr marL="4869" marR="4869" marT="4869"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pPr algn="l" fontAlgn="ctr"/>
                      <a:endParaRPr lang="zh-CN" altLang="en-US" sz="1200" b="0" i="0" u="none" strike="noStrike" dirty="0">
                        <a:solidFill>
                          <a:schemeClr val="tx1"/>
                        </a:solidFill>
                        <a:effectLst/>
                        <a:latin typeface="微软雅黑" panose="020B0503020204020204" pitchFamily="34" charset="-122"/>
                        <a:ea typeface="微软雅黑" panose="020B0503020204020204" pitchFamily="34" charset="-122"/>
                      </a:endParaRPr>
                    </a:p>
                  </a:txBody>
                  <a:tcPr marL="4869" marR="4869" marT="4869" marB="0" anchor="ctr">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4"/>
                  </a:ext>
                </a:extLst>
              </a:tr>
              <a:tr h="1621180">
                <a:tc gridSpan="2">
                  <a:txBody>
                    <a:bodyPr/>
                    <a:lstStyle/>
                    <a:p>
                      <a:pPr marL="228600" indent="-228600" algn="l" fontAlgn="ctr">
                        <a:lnSpc>
                          <a:spcPct val="150000"/>
                        </a:lnSpc>
                        <a:buFont typeface="+mj-lt"/>
                        <a:buAutoNum type="arabicPeriod"/>
                      </a:pP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认同北京现代的服务理念，愿与北京现代长期合作并共同发展</a:t>
                      </a:r>
                      <a:endParaRPr lang="en-US" altLang="zh-CN"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marL="228600" indent="-228600" algn="l" fontAlgn="ctr">
                        <a:lnSpc>
                          <a:spcPct val="150000"/>
                        </a:lnSpc>
                        <a:buFont typeface="+mj-lt"/>
                        <a:buAutoNum type="arabicPeriod"/>
                      </a:pP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具备独立法人资格和合法经营资质，具备一般纳税人资格   </a:t>
                      </a:r>
                      <a:endParaRPr lang="en-US" altLang="zh-CN"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marL="228600" indent="-228600" algn="l" fontAlgn="ctr">
                        <a:lnSpc>
                          <a:spcPct val="150000"/>
                        </a:lnSpc>
                        <a:buFont typeface="+mj-lt"/>
                        <a:buAutoNum type="arabicPeriod"/>
                      </a:pP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具备良好的经营能力和资金实力，具备良好的事业热情和商业信誉</a:t>
                      </a:r>
                      <a:endParaRPr lang="en-US" altLang="zh-CN"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marL="228600" indent="-228600" algn="l" fontAlgn="ctr">
                        <a:lnSpc>
                          <a:spcPct val="150000"/>
                        </a:lnSpc>
                        <a:buFont typeface="+mj-lt"/>
                        <a:buAutoNum type="arabicPeriod"/>
                      </a:pP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愿意建设符合条件的服务经营场所，愿意搭建富有经验的管理人员和优秀团队</a:t>
                      </a:r>
                      <a:endParaRPr lang="en-US" altLang="zh-CN"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marL="228600" indent="-228600" algn="l" fontAlgn="ctr">
                        <a:lnSpc>
                          <a:spcPct val="150000"/>
                        </a:lnSpc>
                        <a:buFont typeface="+mj-lt"/>
                        <a:buAutoNum type="arabicPeriod"/>
                      </a:pP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能够向客户提供符合北京现代标准化、专业化的维修、配件及信息服务</a:t>
                      </a:r>
                      <a:endParaRPr lang="en-US" altLang="zh-CN"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algn="l" fontAlgn="ctr">
                        <a:lnSpc>
                          <a:spcPct val="150000"/>
                        </a:lnSpc>
                      </a:pPr>
                      <a:r>
                        <a:rPr lang="en-US" altLang="zh-CN"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6.   </a:t>
                      </a: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能够依法合规诚信经营，无影响合作的重大诉讼</a:t>
                      </a:r>
                      <a:r>
                        <a:rPr lang="en-US" altLang="zh-CN"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仲裁</a:t>
                      </a:r>
                      <a:r>
                        <a:rPr lang="en-US" altLang="zh-CN"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行政纠纷</a:t>
                      </a:r>
                      <a:endParaRPr lang="zh-CN" altLang="en-US"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4869" marR="4869" marT="4869"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5"/>
                  </a:ext>
                </a:extLst>
              </a:tr>
              <a:tr h="363613">
                <a:tc>
                  <a:txBody>
                    <a:bodyPr/>
                    <a:lstStyle/>
                    <a:p>
                      <a:pPr algn="ctr" fontAlgn="ctr"/>
                      <a:r>
                        <a:rPr lang="zh-CN" altLang="en-US" sz="1200" b="1" u="none" strike="noStrike" dirty="0">
                          <a:effectLst/>
                          <a:latin typeface="微软雅黑" panose="020B0503020204020204" pitchFamily="34" charset="-122"/>
                          <a:ea typeface="微软雅黑" panose="020B0503020204020204" pitchFamily="34" charset="-122"/>
                        </a:rPr>
                        <a:t>北京现代政策</a:t>
                      </a:r>
                      <a:endParaRPr lang="zh-CN" altLang="en-US" sz="1200" b="1" i="0" u="none" strike="noStrike" dirty="0">
                        <a:effectLst/>
                        <a:latin typeface="微软雅黑" panose="020B0503020204020204" pitchFamily="34" charset="-122"/>
                        <a:ea typeface="微软雅黑" panose="020B0503020204020204" pitchFamily="34" charset="-122"/>
                      </a:endParaRPr>
                    </a:p>
                  </a:txBody>
                  <a:tcPr marL="4869" marR="4869" marT="4869"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pPr algn="l" fontAlgn="ctr"/>
                      <a:endParaRPr lang="zh-CN" altLang="en-US" sz="1200" b="0" i="0" u="none" strike="noStrike" dirty="0">
                        <a:solidFill>
                          <a:schemeClr val="tx1"/>
                        </a:solidFill>
                        <a:effectLst/>
                        <a:latin typeface="微软雅黑" panose="020B0503020204020204" pitchFamily="34" charset="-122"/>
                        <a:ea typeface="微软雅黑" panose="020B0503020204020204" pitchFamily="34" charset="-122"/>
                      </a:endParaRPr>
                    </a:p>
                  </a:txBody>
                  <a:tcPr marL="4869" marR="4869" marT="4869" marB="0" anchor="ctr">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3237441">
                <a:tc gridSpan="2">
                  <a:txBody>
                    <a:bodyPr/>
                    <a:lstStyle/>
                    <a:p>
                      <a:pPr marL="177800" indent="-177800" algn="l" fontAlgn="ctr">
                        <a:lnSpc>
                          <a:spcPct val="150000"/>
                        </a:lnSpc>
                        <a:buFont typeface="+mj-lt"/>
                        <a:buAutoNum type="arabicPeriod"/>
                      </a:pPr>
                      <a:r>
                        <a:rPr lang="zh-CN" altLang="en-US"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地区分布 </a:t>
                      </a:r>
                      <a:r>
                        <a:rPr lang="en-US" altLang="zh-CN"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altLang="en-US"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algn="l" fontAlgn="ctr">
                        <a:lnSpc>
                          <a:spcPct val="150000"/>
                        </a:lnSpc>
                      </a:pP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根据不同地区、城市的经济水平和汽车市场规模，结合北京现代渠道发展规划，决定服务网点的数量及布局，具体以现实情况为准</a:t>
                      </a:r>
                      <a:endParaRPr lang="en-US" altLang="zh-CN"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algn="l" fontAlgn="ctr">
                        <a:lnSpc>
                          <a:spcPct val="150000"/>
                        </a:lnSpc>
                      </a:pPr>
                      <a:r>
                        <a:rPr lang="en-US" altLang="zh-CN"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  </a:t>
                      </a:r>
                      <a:r>
                        <a:rPr lang="zh-CN" altLang="en-US"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建站标准和投资金额</a:t>
                      </a:r>
                      <a:endParaRPr lang="zh-CN" altLang="en-US"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algn="l" fontAlgn="ctr">
                        <a:lnSpc>
                          <a:spcPct val="150000"/>
                        </a:lnSpc>
                      </a:pP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根据不同地区、城市的经济水平和汽车市场规模，结合北京现代建站标准，不同地区、城市的服务站投资金额有所不同，具体以现实情况为准</a:t>
                      </a:r>
                      <a:endParaRPr lang="zh-CN" altLang="en-US"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algn="l" fontAlgn="ctr">
                        <a:lnSpc>
                          <a:spcPct val="150000"/>
                        </a:lnSpc>
                      </a:pPr>
                      <a:r>
                        <a:rPr lang="en-US" altLang="zh-CN"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3.</a:t>
                      </a:r>
                      <a:r>
                        <a:rPr lang="en-US" altLang="zh-CN" sz="1000" b="1" u="none" strike="noStrike"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zh-CN" altLang="en-US"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场地要求 </a:t>
                      </a:r>
                      <a:r>
                        <a:rPr lang="en-US" altLang="zh-CN"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altLang="en-US"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algn="l" fontAlgn="ctr">
                        <a:lnSpc>
                          <a:spcPct val="150000"/>
                        </a:lnSpc>
                      </a:pP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应将经营场所建设在既方便客户</a:t>
                      </a:r>
                      <a:r>
                        <a:rPr lang="en-US" altLang="zh-CN"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又易于发现和便于出入的主干道两侧。所选场地必须产权明晰并符合城市规划及环保要求</a:t>
                      </a:r>
                      <a:endParaRPr lang="en-US" altLang="zh-CN"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algn="l" fontAlgn="ctr">
                        <a:lnSpc>
                          <a:spcPct val="150000"/>
                        </a:lnSpc>
                      </a:pPr>
                      <a:r>
                        <a:rPr lang="zh-CN" altLang="en-US"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4.</a:t>
                      </a:r>
                      <a:r>
                        <a:rPr lang="en-US" altLang="zh-CN" sz="1000" b="1" u="none" strike="noStrike"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zh-CN" altLang="en-US"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投资回报 </a:t>
                      </a:r>
                      <a:r>
                        <a:rPr lang="en-US" altLang="zh-CN"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altLang="en-US"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algn="l" fontAlgn="ctr">
                        <a:lnSpc>
                          <a:spcPct val="150000"/>
                        </a:lnSpc>
                      </a:pP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服务商的收益来自维修、配件的更换，投资回收的速度取决于经营者自身在市场推广及客户管理中所作出的努力</a:t>
                      </a:r>
                      <a:endParaRPr lang="zh-CN" altLang="en-US"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algn="l" fontAlgn="ctr">
                        <a:lnSpc>
                          <a:spcPct val="150000"/>
                        </a:lnSpc>
                      </a:pPr>
                      <a:r>
                        <a:rPr lang="zh-CN" altLang="en-US"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5.</a:t>
                      </a:r>
                      <a:r>
                        <a:rPr lang="en-US" altLang="zh-CN" sz="1000" b="1" u="none" strike="noStrike"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zh-CN" altLang="en-US"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资金来源 </a:t>
                      </a:r>
                      <a:r>
                        <a:rPr lang="en-US" altLang="zh-CN" sz="1000" b="1"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altLang="en-US"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algn="l" fontAlgn="ctr">
                        <a:lnSpc>
                          <a:spcPct val="150000"/>
                        </a:lnSpc>
                      </a:pPr>
                      <a:r>
                        <a:rPr lang="zh-CN" altLang="en-US" sz="100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组成新的公司，每个投资者都应说明其资金的来源，并出具相关的证明文件</a:t>
                      </a:r>
                      <a:endParaRPr lang="zh-CN" altLang="en-US" sz="1000" b="1"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4869" marR="4869" marT="4869"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l" fontAlgn="ctr"/>
                      <a:endParaRPr lang="zh-CN" altLang="en-US" sz="1200" b="1" i="0" u="none" strike="noStrike">
                        <a:effectLst/>
                        <a:latin typeface="迷你简中等线"/>
                      </a:endParaRPr>
                    </a:p>
                  </a:txBody>
                  <a:tcPr marL="4869" marR="4869" marT="4869"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924269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8680" y="104649"/>
            <a:ext cx="4464496" cy="428629"/>
          </a:xfrm>
        </p:spPr>
        <p:txBody>
          <a:bodyPr/>
          <a:lstStyle/>
          <a:p>
            <a:pPr fontAlgn="ctr"/>
            <a:r>
              <a:rPr lang="en-US" altLang="zh-CN" sz="2000" dirty="0">
                <a:latin typeface="Arial" pitchFamily="34" charset="0"/>
                <a:cs typeface="Arial" pitchFamily="34" charset="0"/>
              </a:rPr>
              <a:t>3. </a:t>
            </a:r>
            <a:r>
              <a:rPr lang="zh-CN" altLang="en-US" sz="2000" dirty="0"/>
              <a:t>申请单位基本现状</a:t>
            </a:r>
            <a:endParaRPr lang="zh-CN" altLang="en-US" sz="2000" dirty="0">
              <a:latin typeface="迷你简中等线"/>
            </a:endParaRPr>
          </a:p>
        </p:txBody>
      </p:sp>
      <p:graphicFrame>
        <p:nvGraphicFramePr>
          <p:cNvPr id="2" name="表格 1"/>
          <p:cNvGraphicFramePr>
            <a:graphicFrameLocks noGrp="1"/>
          </p:cNvGraphicFramePr>
          <p:nvPr>
            <p:extLst>
              <p:ext uri="{D42A27DB-BD31-4B8C-83A1-F6EECF244321}">
                <p14:modId xmlns:p14="http://schemas.microsoft.com/office/powerpoint/2010/main" val="1775321964"/>
              </p:ext>
            </p:extLst>
          </p:nvPr>
        </p:nvGraphicFramePr>
        <p:xfrm>
          <a:off x="260650" y="755576"/>
          <a:ext cx="6408713" cy="7928876"/>
        </p:xfrm>
        <a:graphic>
          <a:graphicData uri="http://schemas.openxmlformats.org/drawingml/2006/table">
            <a:tbl>
              <a:tblPr>
                <a:tableStyleId>{5C22544A-7EE6-4342-B048-85BDC9FD1C3A}</a:tableStyleId>
              </a:tblPr>
              <a:tblGrid>
                <a:gridCol w="1218901">
                  <a:extLst>
                    <a:ext uri="{9D8B030D-6E8A-4147-A177-3AD203B41FA5}">
                      <a16:colId xmlns:a16="http://schemas.microsoft.com/office/drawing/2014/main" val="20000"/>
                    </a:ext>
                  </a:extLst>
                </a:gridCol>
                <a:gridCol w="1297453">
                  <a:extLst>
                    <a:ext uri="{9D8B030D-6E8A-4147-A177-3AD203B41FA5}">
                      <a16:colId xmlns:a16="http://schemas.microsoft.com/office/drawing/2014/main" val="20001"/>
                    </a:ext>
                  </a:extLst>
                </a:gridCol>
                <a:gridCol w="78553">
                  <a:extLst>
                    <a:ext uri="{9D8B030D-6E8A-4147-A177-3AD203B41FA5}">
                      <a16:colId xmlns:a16="http://schemas.microsoft.com/office/drawing/2014/main" val="2584599984"/>
                    </a:ext>
                  </a:extLst>
                </a:gridCol>
                <a:gridCol w="1149508">
                  <a:extLst>
                    <a:ext uri="{9D8B030D-6E8A-4147-A177-3AD203B41FA5}">
                      <a16:colId xmlns:a16="http://schemas.microsoft.com/office/drawing/2014/main" val="20002"/>
                    </a:ext>
                  </a:extLst>
                </a:gridCol>
                <a:gridCol w="69392">
                  <a:extLst>
                    <a:ext uri="{9D8B030D-6E8A-4147-A177-3AD203B41FA5}">
                      <a16:colId xmlns:a16="http://schemas.microsoft.com/office/drawing/2014/main" val="20003"/>
                    </a:ext>
                  </a:extLst>
                </a:gridCol>
                <a:gridCol w="1056380">
                  <a:extLst>
                    <a:ext uri="{9D8B030D-6E8A-4147-A177-3AD203B41FA5}">
                      <a16:colId xmlns:a16="http://schemas.microsoft.com/office/drawing/2014/main" val="501947844"/>
                    </a:ext>
                  </a:extLst>
                </a:gridCol>
                <a:gridCol w="241073">
                  <a:extLst>
                    <a:ext uri="{9D8B030D-6E8A-4147-A177-3AD203B41FA5}">
                      <a16:colId xmlns:a16="http://schemas.microsoft.com/office/drawing/2014/main" val="20005"/>
                    </a:ext>
                  </a:extLst>
                </a:gridCol>
                <a:gridCol w="1297453">
                  <a:extLst>
                    <a:ext uri="{9D8B030D-6E8A-4147-A177-3AD203B41FA5}">
                      <a16:colId xmlns:a16="http://schemas.microsoft.com/office/drawing/2014/main" val="3467914105"/>
                    </a:ext>
                  </a:extLst>
                </a:gridCol>
              </a:tblGrid>
              <a:tr h="255860">
                <a:tc>
                  <a:txBody>
                    <a:bodyPr/>
                    <a:lstStyle/>
                    <a:p>
                      <a:pPr algn="ctr" fontAlgn="ctr"/>
                      <a:r>
                        <a:rPr lang="zh-CN" altLang="en-US" sz="1200" b="1"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单位名称 </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7">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0"/>
                  </a:ext>
                </a:extLst>
              </a:tr>
              <a:tr h="25586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单位类型</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7">
                  <a:txBody>
                    <a:bodyPr/>
                    <a:lstStyle/>
                    <a:p>
                      <a:pPr algn="l" fontAlgn="ctr"/>
                      <a:r>
                        <a:rPr lang="zh-CN" altLang="en-US" sz="14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国有集体</a:t>
                      </a:r>
                      <a:r>
                        <a:rPr lang="en-US" altLang="zh-CN" sz="1000" u="none" strike="noStrike" baseline="0"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4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私营</a:t>
                      </a:r>
                      <a:r>
                        <a:rPr lang="en-US" altLang="zh-CN" sz="1000" u="none" strike="noStrike" baseline="0"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4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三资</a:t>
                      </a:r>
                      <a:r>
                        <a:rPr lang="en-US" altLang="zh-CN" sz="1000" u="none" strike="noStrike" baseline="0"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4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其他 </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b">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1"/>
                  </a:ext>
                </a:extLst>
              </a:tr>
              <a:tr h="25586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经营地址</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7">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2"/>
                  </a:ext>
                </a:extLst>
              </a:tr>
              <a:tr h="25586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主营业务</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7">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3"/>
                  </a:ext>
                </a:extLst>
              </a:tr>
              <a:tr h="25586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注册资金</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成立日期</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4">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4"/>
                  </a:ext>
                </a:extLst>
              </a:tr>
              <a:tr h="25586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股东 </a:t>
                      </a:r>
                      <a:r>
                        <a:rPr lang="en-US" altLang="zh-CN"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名称</a:t>
                      </a:r>
                      <a:r>
                        <a:rPr lang="en-US" altLang="zh-CN"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3">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投入金额</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万元</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gridSpan="2">
                  <a:txBody>
                    <a:bodyPr/>
                    <a:lstStyle/>
                    <a:p>
                      <a:pPr algn="l" fontAlgn="ct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81031"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5"/>
                  </a:ext>
                </a:extLst>
              </a:tr>
              <a:tr h="25586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股东 </a:t>
                      </a:r>
                      <a:r>
                        <a:rPr lang="en-US" altLang="zh-CN"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名称</a:t>
                      </a:r>
                      <a:r>
                        <a:rPr lang="en-US" altLang="zh-CN"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2">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3">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投入金额 </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万元</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gridSpan="2">
                  <a:txBody>
                    <a:bodyPr/>
                    <a:lstStyle/>
                    <a:p>
                      <a:pPr algn="l" fontAlgn="ct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81031"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6"/>
                  </a:ext>
                </a:extLst>
              </a:tr>
              <a:tr h="25586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股东 </a:t>
                      </a:r>
                      <a:r>
                        <a:rPr lang="en-US" altLang="zh-CN"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名称</a:t>
                      </a:r>
                      <a:r>
                        <a:rPr lang="en-US" altLang="zh-CN"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2">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3">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投入金额 </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万元</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gridSpan="2">
                  <a:txBody>
                    <a:bodyPr/>
                    <a:lstStyle/>
                    <a:p>
                      <a:pPr algn="l" fontAlgn="ct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81031"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7"/>
                  </a:ext>
                </a:extLst>
              </a:tr>
              <a:tr h="25586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股东 </a:t>
                      </a:r>
                      <a:r>
                        <a:rPr lang="en-US" altLang="zh-CN"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名称</a:t>
                      </a:r>
                      <a:r>
                        <a:rPr lang="en-US" altLang="zh-CN"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2">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3">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投入金额</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万元</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gridSpan="2">
                  <a:txBody>
                    <a:bodyPr/>
                    <a:lstStyle/>
                    <a:p>
                      <a:pPr algn="l" fontAlgn="ct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81031"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8"/>
                  </a:ext>
                </a:extLst>
              </a:tr>
              <a:tr h="700876">
                <a:tc gridSpan="8">
                  <a:txBody>
                    <a:bodyPr/>
                    <a:lstStyle/>
                    <a:p>
                      <a:pPr marL="82550" indent="-82550" algn="l" fontAlgn="ctr">
                        <a:lnSpc>
                          <a:spcPct val="150000"/>
                        </a:lnSpc>
                        <a:buFont typeface="+mj-lt"/>
                        <a:buAutoNum type="arabicPeriod"/>
                      </a:pP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请提供申请单位法定代表人及最大股东身份证（正反面同一页纸）复印件；</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p>
                      <a:pPr marL="82550" indent="-82550" algn="l" fontAlgn="ctr">
                        <a:lnSpc>
                          <a:spcPct val="150000"/>
                        </a:lnSpc>
                        <a:buFont typeface="+mj-lt"/>
                        <a:buAutoNum type="arabicPeriod"/>
                      </a:pP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如果是集团公司</a:t>
                      </a:r>
                      <a:r>
                        <a:rPr lang="zh-CN" altLang="en-US" sz="1000" u="none" strike="noStrike" dirty="0">
                          <a:solidFill>
                            <a:srgbClr val="FF0000"/>
                          </a:solidFill>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请提供所有各分公司的名称和主营业务</a:t>
                      </a:r>
                      <a:r>
                        <a:rPr lang="zh-CN" altLang="en-US" sz="1000" u="none" strike="noStrike" dirty="0">
                          <a:solidFill>
                            <a:srgbClr val="FF0000"/>
                          </a:solidFill>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与总公司的资产关系等；</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9"/>
                  </a:ext>
                </a:extLst>
              </a:tr>
              <a:tr h="255860">
                <a:tc row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现有资产情况</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7">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总资产</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万元，净资产</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万元</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0"/>
                  </a:ext>
                </a:extLst>
              </a:tr>
              <a:tr h="255860">
                <a:tc vMerge="1">
                  <a:txBody>
                    <a:bodyPr/>
                    <a:lstStyle/>
                    <a:p>
                      <a:endParaRPr lang="zh-CN" altLang="en-US"/>
                    </a:p>
                  </a:txBody>
                  <a:tcPr/>
                </a:tc>
                <a:tc gridSpan="7">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固定资产</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万元</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流动资金</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万元</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1"/>
                  </a:ext>
                </a:extLst>
              </a:tr>
              <a:tr h="31404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主要来往银行</a:t>
                      </a:r>
                      <a:b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b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及银行信用</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7">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2"/>
                  </a:ext>
                </a:extLst>
              </a:tr>
              <a:tr h="468774">
                <a:tc gridSpan="8">
                  <a:txBody>
                    <a:bodyPr/>
                    <a:lstStyle/>
                    <a:p>
                      <a:pPr algn="l" fontAlgn="ctr">
                        <a:lnSpc>
                          <a:spcPct val="150000"/>
                        </a:lnSpc>
                      </a:pP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3.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请提供申请单位上年度的财务报表（资产负债表、损益表、现金流量表等）等介绍资料；</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p>
                      <a:pPr algn="l" fontAlgn="ctr">
                        <a:lnSpc>
                          <a:spcPct val="150000"/>
                        </a:lnSpc>
                      </a:pP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4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请提供申请单位最新的人民银行企业信用查询报告；</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3"/>
                  </a:ext>
                </a:extLst>
              </a:tr>
              <a:tr h="255860">
                <a:tc rowSpan="3">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拟建场地</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7">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土地面积总</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b="1" i="0" u="none" strike="noStrike" baseline="0"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自有  </a:t>
                      </a:r>
                      <a:r>
                        <a:rPr lang="zh-CN" altLang="en-US" sz="1000" b="1" i="0" u="none" strike="noStrike" baseline="0"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租用  </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4"/>
                  </a:ext>
                </a:extLst>
              </a:tr>
              <a:tr h="255860">
                <a:tc vMerge="1">
                  <a:txBody>
                    <a:bodyPr/>
                    <a:lstStyle/>
                    <a:p>
                      <a:endParaRPr lang="zh-CN" altLang="en-US"/>
                    </a:p>
                  </a:txBody>
                  <a:tcPr/>
                </a:tc>
                <a:tc gridSpan="7">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建筑面积总 </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b="1" i="0" u="none" strike="noStrike" baseline="0"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baseline="0"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自建  </a:t>
                      </a:r>
                      <a:r>
                        <a:rPr lang="zh-CN" altLang="en-US" sz="1000" b="1" i="0" u="none" strike="noStrike" baseline="0"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租用  </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5"/>
                  </a:ext>
                </a:extLst>
              </a:tr>
              <a:tr h="255860">
                <a:tc vMerge="1">
                  <a:txBody>
                    <a:bodyPr/>
                    <a:lstStyle/>
                    <a:p>
                      <a:endParaRPr lang="zh-CN" altLang="en-US"/>
                    </a:p>
                  </a:txBody>
                  <a:tcPr/>
                </a:tc>
                <a:tc gridSpan="7">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其中服务接待</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维修车间 </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㎡，配件仓库 </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㎡，其他办公</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6"/>
                  </a:ext>
                </a:extLst>
              </a:tr>
              <a:tr h="255860">
                <a:tc row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从业人数</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5">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总</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人 （正式工</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人</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非正式工</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人）</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7"/>
                  </a:ext>
                </a:extLst>
              </a:tr>
              <a:tr h="127930">
                <a:tc vMerge="1">
                  <a:txBody>
                    <a:bodyPr/>
                    <a:lstStyle/>
                    <a:p>
                      <a:pPr algn="ctr"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7">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服务顾问</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人</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机电维修</a:t>
                      </a:r>
                      <a:r>
                        <a:rPr lang="en-US" altLang="zh-CN"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人</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钣喷维修</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人</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配件</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人</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管理人员</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人</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其他</a:t>
                      </a:r>
                      <a:r>
                        <a:rPr lang="zh-CN" altLang="en-US" sz="1000" u="sng"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人</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8"/>
                  </a:ext>
                </a:extLst>
              </a:tr>
              <a:tr h="78451">
                <a:tc rowSpan="2">
                  <a:txBody>
                    <a:bodyPr/>
                    <a:lstStyle/>
                    <a:p>
                      <a:pPr algn="ctr" fontAlgn="ctr"/>
                      <a:r>
                        <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rPr>
                        <a:t>维修厂主要设备</a:t>
                      </a:r>
                    </a:p>
                    <a:p>
                      <a:pPr algn="ctr" fontAlgn="ctr"/>
                      <a:r>
                        <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rPr>
                        <a:t>另附设备清单</a:t>
                      </a:r>
                      <a:r>
                        <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rPr>
                        <a:t>)</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ctr" fontAlgn="ctr"/>
                      <a:r>
                        <a:rPr lang="zh-CN" altLang="en-US" sz="1000" b="0" i="0" u="none" strike="noStrike" dirty="0">
                          <a:effectLst/>
                          <a:latin typeface="微软雅黑" panose="020B0503020204020204" pitchFamily="34" charset="-122"/>
                          <a:ea typeface="微软雅黑" panose="020B0503020204020204" pitchFamily="34" charset="-122"/>
                          <a:cs typeface="Arial" panose="020B0604020202020204" pitchFamily="34" charset="0"/>
                        </a:rPr>
                        <a:t>举升机</a:t>
                      </a:r>
                    </a:p>
                  </a:txBody>
                  <a:tcPr marL="4502" marR="4502" marT="4502"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gridSpan="3">
                  <a:txBody>
                    <a:bodyPr/>
                    <a:lstStyle/>
                    <a:p>
                      <a:pPr algn="ctr" fontAlgn="ctr"/>
                      <a:r>
                        <a:rPr lang="zh-CN" altLang="en-US" sz="1000" b="0" i="0" u="none" strike="noStrike" dirty="0">
                          <a:effectLst/>
                          <a:latin typeface="微软雅黑" panose="020B0503020204020204" pitchFamily="34" charset="-122"/>
                          <a:ea typeface="微软雅黑" panose="020B0503020204020204" pitchFamily="34" charset="-122"/>
                          <a:cs typeface="Arial" panose="020B0604020202020204" pitchFamily="34" charset="0"/>
                        </a:rPr>
                        <a:t>四轮定位</a:t>
                      </a:r>
                    </a:p>
                  </a:txBody>
                  <a:tcPr marL="4502" marR="4502" marT="4502"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gridSpan="2">
                  <a:txBody>
                    <a:bodyPr/>
                    <a:lstStyle/>
                    <a:p>
                      <a:pPr algn="ctr" fontAlgn="ctr"/>
                      <a:r>
                        <a:rPr lang="zh-CN" altLang="en-US" sz="1000" b="0" i="0" u="none" strike="noStrike" dirty="0">
                          <a:effectLst/>
                          <a:latin typeface="微软雅黑" panose="020B0503020204020204" pitchFamily="34" charset="-122"/>
                          <a:ea typeface="微软雅黑" panose="020B0503020204020204" pitchFamily="34" charset="-122"/>
                          <a:cs typeface="Arial" panose="020B0604020202020204" pitchFamily="34" charset="0"/>
                        </a:rPr>
                        <a:t>尾气分析仪</a:t>
                      </a:r>
                    </a:p>
                  </a:txBody>
                  <a:tcPr marL="4502" marR="4502" marT="4502"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endParaRPr lang="zh-CN" altLang="en-US"/>
                    </a:p>
                  </a:txBody>
                  <a:tcPr/>
                </a:tc>
                <a:tc>
                  <a:txBody>
                    <a:bodyPr/>
                    <a:lstStyle/>
                    <a:p>
                      <a:pPr algn="ctr" fontAlgn="ctr"/>
                      <a:r>
                        <a:rPr lang="zh-CN" altLang="en-US" sz="1000" b="0" i="0" u="none" strike="noStrike" dirty="0">
                          <a:effectLst/>
                          <a:latin typeface="微软雅黑" panose="020B0503020204020204" pitchFamily="34" charset="-122"/>
                          <a:ea typeface="微软雅黑" panose="020B0503020204020204" pitchFamily="34" charset="-122"/>
                          <a:cs typeface="Arial" panose="020B0604020202020204" pitchFamily="34" charset="0"/>
                        </a:rPr>
                        <a:t>烤漆房</a:t>
                      </a:r>
                    </a:p>
                  </a:txBody>
                  <a:tcPr marL="4502" marR="4502" marT="4502" marB="0" anchor="ctr">
                    <a:lnL w="12700" cap="flat" cmpd="sng" algn="ctr">
                      <a:solidFill>
                        <a:schemeClr val="bg1">
                          <a:lumMod val="85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3787873426"/>
                  </a:ext>
                </a:extLst>
              </a:tr>
              <a:tr h="0">
                <a:tc vMerge="1">
                  <a:txBody>
                    <a:bodyPr/>
                    <a:lstStyle/>
                    <a:p>
                      <a:pPr algn="ctr"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ctr" fontAlgn="ctr"/>
                      <a:r>
                        <a:rPr lang="zh-CN" altLang="en-US" sz="1000" b="0" i="0" u="none" strike="noStrike" dirty="0">
                          <a:effectLst/>
                          <a:latin typeface="微软雅黑" panose="020B0503020204020204" pitchFamily="34" charset="-122"/>
                          <a:ea typeface="微软雅黑" panose="020B0503020204020204" pitchFamily="34" charset="-122"/>
                          <a:cs typeface="Arial" panose="020B0604020202020204" pitchFamily="34" charset="0"/>
                        </a:rPr>
                        <a:t> 台</a:t>
                      </a:r>
                    </a:p>
                  </a:txBody>
                  <a:tcPr marL="4502" marR="4502" marT="4502"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gridSpan="3">
                  <a:txBody>
                    <a:bodyPr/>
                    <a:lstStyle/>
                    <a:p>
                      <a:pPr algn="ctr" fontAlgn="ctr"/>
                      <a:r>
                        <a:rPr lang="zh-CN" altLang="en-US" sz="1000" b="0" i="0" u="none" strike="noStrike" dirty="0">
                          <a:effectLst/>
                          <a:latin typeface="微软雅黑" panose="020B0503020204020204" pitchFamily="34" charset="-122"/>
                          <a:ea typeface="微软雅黑" panose="020B0503020204020204" pitchFamily="34" charset="-122"/>
                          <a:cs typeface="Arial" panose="020B0604020202020204" pitchFamily="34" charset="0"/>
                        </a:rPr>
                        <a:t>台</a:t>
                      </a:r>
                    </a:p>
                  </a:txBody>
                  <a:tcPr marL="4502" marR="4502" marT="4502"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gridSpan="2">
                  <a:txBody>
                    <a:bodyPr/>
                    <a:lstStyle/>
                    <a:p>
                      <a:pPr algn="ctr" fontAlgn="ctr"/>
                      <a:r>
                        <a:rPr lang="zh-CN" altLang="en-US" sz="1000" b="0" i="0" u="none" strike="noStrike" dirty="0">
                          <a:effectLst/>
                          <a:latin typeface="微软雅黑" panose="020B0503020204020204" pitchFamily="34" charset="-122"/>
                          <a:ea typeface="微软雅黑" panose="020B0503020204020204" pitchFamily="34" charset="-122"/>
                          <a:cs typeface="Arial" panose="020B0604020202020204" pitchFamily="34" charset="0"/>
                        </a:rPr>
                        <a:t>台</a:t>
                      </a:r>
                    </a:p>
                  </a:txBody>
                  <a:tcPr marL="4502" marR="4502" marT="4502"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hMerge="1">
                  <a:txBody>
                    <a:bodyPr/>
                    <a:lstStyle/>
                    <a:p>
                      <a:endParaRPr lang="zh-CN" altLang="en-US"/>
                    </a:p>
                  </a:txBody>
                  <a:tcPr/>
                </a:tc>
                <a:tc>
                  <a:txBody>
                    <a:bodyPr/>
                    <a:lstStyle/>
                    <a:p>
                      <a:pPr algn="ctr" fontAlgn="ctr"/>
                      <a:r>
                        <a:rPr lang="zh-CN" altLang="en-US" sz="1000" b="0" i="0" u="none" strike="noStrike" dirty="0">
                          <a:effectLst/>
                          <a:latin typeface="微软雅黑" panose="020B0503020204020204" pitchFamily="34" charset="-122"/>
                          <a:ea typeface="微软雅黑" panose="020B0503020204020204" pitchFamily="34" charset="-122"/>
                          <a:cs typeface="Arial" panose="020B0604020202020204" pitchFamily="34" charset="0"/>
                        </a:rPr>
                        <a:t>台</a:t>
                      </a:r>
                    </a:p>
                  </a:txBody>
                  <a:tcPr marL="4502" marR="4502" marT="4502" marB="0" anchor="ctr">
                    <a:lnL w="12700" cap="flat" cmpd="sng" algn="ctr">
                      <a:solidFill>
                        <a:schemeClr val="bg1">
                          <a:lumMod val="85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3285724240"/>
                  </a:ext>
                </a:extLst>
              </a:tr>
              <a:tr h="255860">
                <a:tc gridSpan="8">
                  <a:txBody>
                    <a:bodyPr/>
                    <a:lstStyle/>
                    <a:p>
                      <a:pPr algn="l" fontAlgn="ct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5.</a:t>
                      </a:r>
                      <a:r>
                        <a:rPr lang="en-US" altLang="zh-CN" sz="1000" u="none" strike="noStrike" baseline="0" dirty="0">
                          <a:effectLst/>
                          <a:latin typeface="微软雅黑" panose="020B0503020204020204" pitchFamily="34" charset="-122"/>
                          <a:ea typeface="微软雅黑" panose="020B0503020204020204" pitchFamily="34" charset="-122"/>
                          <a:cs typeface="Arial" panose="020B0604020202020204" pitchFamily="34" charset="0"/>
                        </a:rPr>
                        <a:t>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请提供申请单位的组织机构图。</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9"/>
                  </a:ext>
                </a:extLst>
              </a:tr>
              <a:tr h="232109">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其他特约服务</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  有  □ 无</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5">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如有</a:t>
                      </a:r>
                      <a:r>
                        <a:rPr lang="zh-CN" altLang="en-US" sz="1000" u="none" strike="noStrike" dirty="0">
                          <a:solidFill>
                            <a:srgbClr val="FF0000"/>
                          </a:solidFill>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单位名称 </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endParaRPr lang="en-US" altLang="zh-CN"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20"/>
                  </a:ext>
                </a:extLst>
              </a:tr>
              <a:tr h="232109">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汽车维修资质</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  有  □ 无</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一类维修资质  □ 二类维修资质</a:t>
                      </a:r>
                      <a:endParaRPr lang="zh-CN" altLang="en-US" sz="1000" u="none" strike="noStrike" kern="1200" dirty="0">
                        <a:solidFill>
                          <a:schemeClr val="dk1"/>
                        </a:solidFill>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21"/>
                  </a:ext>
                </a:extLst>
              </a:tr>
              <a:tr h="232109">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配件销售资质</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  有  □ 无</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zh-CN" altLang="en-US" sz="1000" u="none" strike="noStrike" kern="1200" dirty="0">
                        <a:solidFill>
                          <a:schemeClr val="dk1"/>
                        </a:solidFill>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4117721780"/>
                  </a:ext>
                </a:extLst>
              </a:tr>
              <a:tr h="23210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保险兼业代理资质</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  有  □ 无</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zh-CN" altLang="en-US" sz="1000" u="none" strike="noStrike" kern="1200" dirty="0">
                        <a:solidFill>
                          <a:schemeClr val="dk1"/>
                        </a:solidFill>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638091364"/>
                  </a:ext>
                </a:extLst>
              </a:tr>
              <a:tr h="220282">
                <a:tc gridSpan="8">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a:t>
                      </a:r>
                      <a:r>
                        <a:rPr lang="en-US" altLang="zh-CN" sz="1000" u="none" strike="noStrike" dirty="0">
                          <a:effectLst/>
                          <a:latin typeface="微软雅黑" panose="020B0503020204020204" pitchFamily="34" charset="-122"/>
                          <a:ea typeface="微软雅黑" panose="020B0503020204020204" pitchFamily="34" charset="-122"/>
                          <a:cs typeface="Arial" panose="020B0604020202020204" pitchFamily="34" charset="0"/>
                        </a:rPr>
                        <a:t>6. </a:t>
                      </a: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请提供能反映贵司经营状况的全套照片。</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25"/>
                  </a:ext>
                </a:extLst>
              </a:tr>
              <a:tr h="220282">
                <a:tc gridSpan="8">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 包括包括维修厂入口外道路、维修厂入口、维修厂全景、维修车间全景、客户接待室、配件仓库等</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26"/>
                  </a:ext>
                </a:extLst>
              </a:tr>
              <a:tr h="255860">
                <a:tc row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影响合作关系的诉讼</a:t>
                      </a:r>
                      <a:r>
                        <a:rPr lang="en-US" altLang="zh-CN"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仲裁</a:t>
                      </a:r>
                      <a:r>
                        <a:rPr lang="en-US" altLang="zh-CN"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a:t>
                      </a:r>
                      <a:r>
                        <a:rPr lang="zh-CN" altLang="en-US" sz="1000" b="1" u="none" strike="noStrike" dirty="0">
                          <a:effectLst/>
                          <a:latin typeface="微软雅黑" panose="020B0503020204020204" pitchFamily="34" charset="-122"/>
                          <a:ea typeface="微软雅黑" panose="020B0503020204020204" pitchFamily="34" charset="-122"/>
                          <a:cs typeface="Arial" panose="020B0604020202020204" pitchFamily="34" charset="0"/>
                        </a:rPr>
                        <a:t>行政纠纷</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申请单位</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5">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  有  □ 无（如存在，请描述）</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27"/>
                  </a:ext>
                </a:extLst>
              </a:tr>
              <a:tr h="255860">
                <a:tc v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申请单位实际控制人</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gridSpan="5">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cs typeface="Arial" panose="020B0604020202020204" pitchFamily="34" charset="0"/>
                        </a:rPr>
                        <a:t> □  有  □ 无（如存在，请描述）</a:t>
                      </a:r>
                      <a:endParaRPr lang="zh-CN" altLang="en-US" sz="1000" b="1" i="0" u="none" strike="noStrike" dirty="0">
                        <a:effectLst/>
                        <a:latin typeface="微软雅黑" panose="020B0503020204020204" pitchFamily="34" charset="-122"/>
                        <a:ea typeface="微软雅黑" panose="020B0503020204020204" pitchFamily="34" charset="-122"/>
                        <a:cs typeface="Arial" panose="020B0604020202020204" pitchFamily="34" charset="0"/>
                      </a:endParaRPr>
                    </a:p>
                  </a:txBody>
                  <a:tcPr marL="4502" marR="4502" marT="450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28"/>
                  </a:ext>
                </a:extLst>
              </a:tr>
            </a:tbl>
          </a:graphicData>
        </a:graphic>
      </p:graphicFrame>
    </p:spTree>
    <p:extLst>
      <p:ext uri="{BB962C8B-B14F-4D97-AF65-F5344CB8AC3E}">
        <p14:creationId xmlns:p14="http://schemas.microsoft.com/office/powerpoint/2010/main" val="362442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8680" y="104649"/>
            <a:ext cx="4464496" cy="428629"/>
          </a:xfrm>
        </p:spPr>
        <p:txBody>
          <a:bodyPr/>
          <a:lstStyle/>
          <a:p>
            <a:pPr fontAlgn="ctr"/>
            <a:r>
              <a:rPr lang="en-US" altLang="zh-CN" sz="2000" dirty="0">
                <a:latin typeface="Arial" pitchFamily="34" charset="0"/>
                <a:cs typeface="Arial" pitchFamily="34" charset="0"/>
              </a:rPr>
              <a:t>4. </a:t>
            </a:r>
            <a:r>
              <a:rPr lang="zh-CN" altLang="en-US" sz="2000" dirty="0"/>
              <a:t>申请单位主要投资人简历</a:t>
            </a:r>
            <a:r>
              <a:rPr lang="en-US" altLang="zh-CN" sz="2000" dirty="0"/>
              <a:t>(</a:t>
            </a:r>
            <a:r>
              <a:rPr lang="zh-CN" altLang="en-US" sz="2000" dirty="0"/>
              <a:t>可多页</a:t>
            </a:r>
            <a:r>
              <a:rPr lang="en-US" altLang="zh-CN" sz="2000" dirty="0"/>
              <a:t>)</a:t>
            </a:r>
            <a:endParaRPr lang="zh-CN" altLang="en-US" sz="2000" dirty="0">
              <a:latin typeface="迷你简中等线"/>
            </a:endParaRPr>
          </a:p>
        </p:txBody>
      </p:sp>
      <p:graphicFrame>
        <p:nvGraphicFramePr>
          <p:cNvPr id="2" name="表格 1"/>
          <p:cNvGraphicFramePr>
            <a:graphicFrameLocks noGrp="1"/>
          </p:cNvGraphicFramePr>
          <p:nvPr>
            <p:extLst>
              <p:ext uri="{D42A27DB-BD31-4B8C-83A1-F6EECF244321}">
                <p14:modId xmlns:p14="http://schemas.microsoft.com/office/powerpoint/2010/main" val="1814960249"/>
              </p:ext>
            </p:extLst>
          </p:nvPr>
        </p:nvGraphicFramePr>
        <p:xfrm>
          <a:off x="188641" y="899582"/>
          <a:ext cx="6552728" cy="7843862"/>
        </p:xfrm>
        <a:graphic>
          <a:graphicData uri="http://schemas.openxmlformats.org/drawingml/2006/table">
            <a:tbl>
              <a:tblPr>
                <a:tableStyleId>{5C22544A-7EE6-4342-B048-85BDC9FD1C3A}</a:tableStyleId>
              </a:tblPr>
              <a:tblGrid>
                <a:gridCol w="636815">
                  <a:extLst>
                    <a:ext uri="{9D8B030D-6E8A-4147-A177-3AD203B41FA5}">
                      <a16:colId xmlns:a16="http://schemas.microsoft.com/office/drawing/2014/main" val="20000"/>
                    </a:ext>
                  </a:extLst>
                </a:gridCol>
                <a:gridCol w="636815">
                  <a:extLst>
                    <a:ext uri="{9D8B030D-6E8A-4147-A177-3AD203B41FA5}">
                      <a16:colId xmlns:a16="http://schemas.microsoft.com/office/drawing/2014/main" val="20001"/>
                    </a:ext>
                  </a:extLst>
                </a:gridCol>
                <a:gridCol w="1153649">
                  <a:extLst>
                    <a:ext uri="{9D8B030D-6E8A-4147-A177-3AD203B41FA5}">
                      <a16:colId xmlns:a16="http://schemas.microsoft.com/office/drawing/2014/main" val="20002"/>
                    </a:ext>
                  </a:extLst>
                </a:gridCol>
                <a:gridCol w="1476671">
                  <a:extLst>
                    <a:ext uri="{9D8B030D-6E8A-4147-A177-3AD203B41FA5}">
                      <a16:colId xmlns:a16="http://schemas.microsoft.com/office/drawing/2014/main" val="20003"/>
                    </a:ext>
                  </a:extLst>
                </a:gridCol>
                <a:gridCol w="1319775">
                  <a:extLst>
                    <a:ext uri="{9D8B030D-6E8A-4147-A177-3AD203B41FA5}">
                      <a16:colId xmlns:a16="http://schemas.microsoft.com/office/drawing/2014/main" val="20004"/>
                    </a:ext>
                  </a:extLst>
                </a:gridCol>
                <a:gridCol w="1329003">
                  <a:extLst>
                    <a:ext uri="{9D8B030D-6E8A-4147-A177-3AD203B41FA5}">
                      <a16:colId xmlns:a16="http://schemas.microsoft.com/office/drawing/2014/main" val="20005"/>
                    </a:ext>
                  </a:extLst>
                </a:gridCol>
              </a:tblGrid>
              <a:tr h="288000">
                <a:tc rowSpan="6"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此处放置</a:t>
                      </a:r>
                      <a:br>
                        <a:rPr lang="zh-CN" altLang="en-US" sz="1000" u="none" strike="noStrike" dirty="0">
                          <a:effectLst/>
                          <a:latin typeface="微软雅黑" panose="020B0503020204020204" pitchFamily="34" charset="-122"/>
                          <a:ea typeface="微软雅黑" panose="020B0503020204020204" pitchFamily="34" charset="-122"/>
                        </a:rPr>
                      </a:br>
                      <a:r>
                        <a:rPr lang="zh-CN" altLang="en-US" sz="1000" u="none" strike="noStrike" dirty="0">
                          <a:effectLst/>
                          <a:latin typeface="微软雅黑" panose="020B0503020204020204" pitchFamily="34" charset="-122"/>
                          <a:ea typeface="微软雅黑" panose="020B0503020204020204" pitchFamily="34" charset="-122"/>
                        </a:rPr>
                        <a:t>个人照片</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rowSpan="6" hMerge="1">
                  <a:txBody>
                    <a:bodyPr/>
                    <a:lstStyle/>
                    <a:p>
                      <a:endParaRPr lang="zh-CN" altLang="en-US"/>
                    </a:p>
                  </a:txBody>
                  <a:tcPr/>
                </a:tc>
                <a:tc gridSpan="4">
                  <a:txBody>
                    <a:bodyPr/>
                    <a:lstStyle/>
                    <a:p>
                      <a:pPr algn="ctr" fontAlgn="ctr"/>
                      <a:r>
                        <a:rPr lang="zh-CN" altLang="en-US" sz="1000" b="1" u="none" strike="noStrike" dirty="0">
                          <a:solidFill>
                            <a:srgbClr val="C00000"/>
                          </a:solidFill>
                          <a:effectLst/>
                          <a:latin typeface="微软雅黑" panose="020B0503020204020204" pitchFamily="34" charset="-122"/>
                          <a:ea typeface="微软雅黑" panose="020B0503020204020204" pitchFamily="34" charset="-122"/>
                        </a:rPr>
                        <a:t>投资人基本信息</a:t>
                      </a:r>
                      <a:endParaRPr lang="zh-CN" altLang="en-US"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252000">
                <a:tc gridSpan="2" vMerge="1">
                  <a:txBody>
                    <a:bodyPr/>
                    <a:lstStyle/>
                    <a:p>
                      <a:endParaRPr lang="zh-CN" altLang="en-US"/>
                    </a:p>
                  </a:txBody>
                  <a:tcPr/>
                </a:tc>
                <a:tc hMerge="1" vMerge="1">
                  <a:txBody>
                    <a:bodyPr/>
                    <a:lstStyle/>
                    <a:p>
                      <a:endParaRPr lang="zh-CN" altLang="en-US"/>
                    </a:p>
                  </a:txBody>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姓名</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l"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性别</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l"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1"/>
                  </a:ext>
                </a:extLst>
              </a:tr>
              <a:tr h="252000">
                <a:tc gridSpan="2" vMerge="1">
                  <a:txBody>
                    <a:bodyPr/>
                    <a:lstStyle/>
                    <a:p>
                      <a:endParaRPr lang="zh-CN" altLang="en-US"/>
                    </a:p>
                  </a:txBody>
                  <a:tcPr/>
                </a:tc>
                <a:tc hMerge="1" vMerge="1">
                  <a:txBody>
                    <a:bodyPr/>
                    <a:lstStyle/>
                    <a:p>
                      <a:endParaRPr lang="zh-CN" altLang="en-US"/>
                    </a:p>
                  </a:txBody>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出生日期</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l"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日常居住城市</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l"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2"/>
                  </a:ext>
                </a:extLst>
              </a:tr>
              <a:tr h="252000">
                <a:tc gridSpan="2" vMerge="1">
                  <a:txBody>
                    <a:bodyPr/>
                    <a:lstStyle/>
                    <a:p>
                      <a:endParaRPr lang="zh-CN" altLang="en-US"/>
                    </a:p>
                  </a:txBody>
                  <a:tcPr/>
                </a:tc>
                <a:tc hMerge="1" vMerge="1">
                  <a:txBody>
                    <a:bodyPr/>
                    <a:lstStyle/>
                    <a:p>
                      <a:endParaRPr lang="zh-CN" altLang="en-US"/>
                    </a:p>
                  </a:txBody>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国籍</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l"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最高学历</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l"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3"/>
                  </a:ext>
                </a:extLst>
              </a:tr>
              <a:tr h="252000">
                <a:tc gridSpan="2" vMerge="1">
                  <a:txBody>
                    <a:bodyPr/>
                    <a:lstStyle/>
                    <a:p>
                      <a:endParaRPr lang="zh-CN" altLang="en-US"/>
                    </a:p>
                  </a:txBody>
                  <a:tcPr/>
                </a:tc>
                <a:tc hMerge="1" vMerge="1">
                  <a:txBody>
                    <a:bodyPr/>
                    <a:lstStyle/>
                    <a:p>
                      <a:endParaRPr lang="zh-CN" altLang="en-US"/>
                    </a:p>
                  </a:txBody>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籍贯</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手机</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4"/>
                  </a:ext>
                </a:extLst>
              </a:tr>
              <a:tr h="252000">
                <a:tc gridSpan="2" vMerge="1">
                  <a:txBody>
                    <a:bodyPr/>
                    <a:lstStyle/>
                    <a:p>
                      <a:endParaRPr lang="zh-CN" altLang="en-US"/>
                    </a:p>
                  </a:txBody>
                  <a:tcPr/>
                </a:tc>
                <a:tc hMerge="1" vMerge="1">
                  <a:txBody>
                    <a:bodyPr/>
                    <a:lstStyle/>
                    <a:p>
                      <a:endParaRPr lang="zh-CN" altLang="en-US"/>
                    </a:p>
                  </a:txBody>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个人</a:t>
                      </a:r>
                      <a:r>
                        <a:rPr lang="en-US" sz="1000" b="1" u="none" strike="noStrike" dirty="0">
                          <a:effectLst/>
                          <a:latin typeface="微软雅黑" panose="020B0503020204020204" pitchFamily="34" charset="-122"/>
                          <a:ea typeface="微软雅黑" panose="020B0503020204020204" pitchFamily="34" charset="-122"/>
                        </a:rPr>
                        <a:t>E-mail</a:t>
                      </a:r>
                      <a:endParaRPr 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pPr algn="l" fontAlgn="ctr"/>
                      <a:r>
                        <a:rPr lang="zh-CN" altLang="en-US" sz="1000" u="sng" strike="noStrike">
                          <a:effectLst/>
                          <a:latin typeface="微软雅黑" panose="020B0503020204020204" pitchFamily="34" charset="-122"/>
                          <a:ea typeface="微软雅黑" panose="020B0503020204020204" pitchFamily="34" charset="-122"/>
                        </a:rPr>
                        <a:t>　</a:t>
                      </a:r>
                      <a:endParaRPr lang="zh-CN" altLang="en-US" sz="1000" b="0" i="0" u="sng"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公司电话</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288000">
                <a:tc gridSpan="6">
                  <a:txBody>
                    <a:bodyPr/>
                    <a:lstStyle/>
                    <a:p>
                      <a:pPr algn="ctr" fontAlgn="ctr"/>
                      <a:r>
                        <a:rPr lang="zh-CN" altLang="en-US" sz="1000" b="1" u="none" strike="noStrike" dirty="0">
                          <a:solidFill>
                            <a:srgbClr val="C00000"/>
                          </a:solidFill>
                          <a:effectLst/>
                          <a:latin typeface="微软雅黑" panose="020B0503020204020204" pitchFamily="34" charset="-122"/>
                          <a:ea typeface="微软雅黑" panose="020B0503020204020204" pitchFamily="34" charset="-122"/>
                        </a:rPr>
                        <a:t>个人工作简历</a:t>
                      </a:r>
                      <a:endParaRPr lang="zh-CN" altLang="en-US"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6"/>
                  </a:ext>
                </a:extLst>
              </a:tr>
              <a:tr h="252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起</a:t>
                      </a:r>
                      <a:r>
                        <a:rPr lang="en-US" altLang="zh-CN" sz="1000" b="1" u="none" strike="noStrike" dirty="0">
                          <a:effectLst/>
                          <a:latin typeface="微软雅黑" panose="020B0503020204020204" pitchFamily="34" charset="-122"/>
                          <a:ea typeface="微软雅黑" panose="020B0503020204020204" pitchFamily="34" charset="-122"/>
                        </a:rPr>
                        <a:t>~</a:t>
                      </a:r>
                      <a:r>
                        <a:rPr lang="zh-CN" altLang="en-US" sz="1000" b="1" u="none" strike="noStrike" dirty="0">
                          <a:effectLst/>
                          <a:latin typeface="微软雅黑" panose="020B0503020204020204" pitchFamily="34" charset="-122"/>
                          <a:ea typeface="微软雅黑" panose="020B0503020204020204" pitchFamily="34" charset="-122"/>
                        </a:rPr>
                        <a:t>止年月</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工作单位</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承担职务</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extLst>
                  <a:ext uri="{0D108BD9-81ED-4DB2-BD59-A6C34878D82A}">
                    <a16:rowId xmlns:a16="http://schemas.microsoft.com/office/drawing/2014/main" val="10007"/>
                  </a:ext>
                </a:extLst>
              </a:tr>
              <a:tr h="252000">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08"/>
                  </a:ext>
                </a:extLst>
              </a:tr>
              <a:tr h="252000">
                <a:tc gridSpan="2">
                  <a:txBody>
                    <a:bodyPr/>
                    <a:lstStyle/>
                    <a:p>
                      <a:pPr algn="l"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l" fontAlgn="ct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9"/>
                  </a:ext>
                </a:extLst>
              </a:tr>
              <a:tr h="252000">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0"/>
                  </a:ext>
                </a:extLst>
              </a:tr>
              <a:tr h="252000">
                <a:tc gridSpan="2">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gridSpan="2">
                  <a:txBody>
                    <a:bodyPr/>
                    <a:lstStyle/>
                    <a:p>
                      <a:pPr algn="ctr" fontAlgn="ctr"/>
                      <a:r>
                        <a:rPr lang="en-US" altLang="zh-CN" sz="1000" u="none" strike="noStrike" dirty="0">
                          <a:effectLst/>
                          <a:latin typeface="微软雅黑" panose="020B0503020204020204" pitchFamily="34" charset="-122"/>
                          <a:ea typeface="微软雅黑" panose="020B0503020204020204" pitchFamily="34" charset="-122"/>
                        </a:rPr>
                        <a:t>(</a:t>
                      </a:r>
                      <a:r>
                        <a:rPr lang="zh-CN" altLang="en-US" sz="1000" u="none" strike="noStrike" dirty="0">
                          <a:effectLst/>
                          <a:latin typeface="微软雅黑" panose="020B0503020204020204" pitchFamily="34" charset="-122"/>
                          <a:ea typeface="微软雅黑" panose="020B0503020204020204" pitchFamily="34" charset="-122"/>
                        </a:rPr>
                        <a:t>如行数不够请插入行</a:t>
                      </a:r>
                      <a:r>
                        <a:rPr lang="en-US" altLang="zh-CN" sz="1000" u="none" strike="noStrike" dirty="0">
                          <a:effectLst/>
                          <a:latin typeface="微软雅黑" panose="020B0503020204020204" pitchFamily="34" charset="-122"/>
                          <a:ea typeface="微软雅黑" panose="020B0503020204020204" pitchFamily="34" charset="-122"/>
                        </a:rPr>
                        <a:t>)</a:t>
                      </a:r>
                      <a:endParaRPr lang="en-US" altLang="zh-CN"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1"/>
                  </a:ext>
                </a:extLst>
              </a:tr>
              <a:tr h="252000">
                <a:tc gridSpan="6">
                  <a:txBody>
                    <a:bodyPr/>
                    <a:lstStyle/>
                    <a:p>
                      <a:pPr algn="ctr" fontAlgn="ctr"/>
                      <a:r>
                        <a:rPr lang="zh-CN" altLang="en-US" sz="1000" b="1" u="none" strike="noStrike" dirty="0">
                          <a:solidFill>
                            <a:srgbClr val="C00000"/>
                          </a:solidFill>
                          <a:effectLst/>
                          <a:latin typeface="微软雅黑" panose="020B0503020204020204" pitchFamily="34" charset="-122"/>
                          <a:ea typeface="微软雅黑" panose="020B0503020204020204" pitchFamily="34" charset="-122"/>
                        </a:rPr>
                        <a:t>担任的社会职务</a:t>
                      </a:r>
                      <a:r>
                        <a:rPr lang="en-US" altLang="zh-CN" sz="1000" b="1" u="none" strike="noStrike" dirty="0">
                          <a:solidFill>
                            <a:srgbClr val="C00000"/>
                          </a:solidFill>
                          <a:effectLst/>
                          <a:latin typeface="微软雅黑" panose="020B0503020204020204" pitchFamily="34" charset="-122"/>
                          <a:ea typeface="微软雅黑" panose="020B0503020204020204" pitchFamily="34" charset="-122"/>
                        </a:rPr>
                        <a:t>(</a:t>
                      </a:r>
                      <a:r>
                        <a:rPr lang="zh-CN" altLang="en-US" sz="1000" b="1" u="none" strike="noStrike" dirty="0">
                          <a:solidFill>
                            <a:srgbClr val="C00000"/>
                          </a:solidFill>
                          <a:effectLst/>
                          <a:latin typeface="微软雅黑" panose="020B0503020204020204" pitchFamily="34" charset="-122"/>
                          <a:ea typeface="微软雅黑" panose="020B0503020204020204" pitchFamily="34" charset="-122"/>
                        </a:rPr>
                        <a:t>人大、政协、政府、协会、商会等</a:t>
                      </a:r>
                      <a:r>
                        <a:rPr lang="en-US" altLang="zh-CN" sz="1000" b="1" u="none" strike="noStrike" dirty="0">
                          <a:solidFill>
                            <a:srgbClr val="C00000"/>
                          </a:solidFill>
                          <a:effectLst/>
                          <a:latin typeface="微软雅黑" panose="020B0503020204020204" pitchFamily="34" charset="-122"/>
                          <a:ea typeface="微软雅黑" panose="020B0503020204020204" pitchFamily="34" charset="-122"/>
                        </a:rPr>
                        <a:t>)</a:t>
                      </a:r>
                      <a:endParaRPr lang="en-US" altLang="zh-CN"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2"/>
                  </a:ext>
                </a:extLst>
              </a:tr>
              <a:tr h="252000">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起</a:t>
                      </a:r>
                      <a:r>
                        <a:rPr lang="en-US" altLang="zh-CN" sz="1000" b="1" u="none" strike="noStrike" dirty="0">
                          <a:effectLst/>
                          <a:latin typeface="微软雅黑" panose="020B0503020204020204" pitchFamily="34" charset="-122"/>
                          <a:ea typeface="微软雅黑" panose="020B0503020204020204" pitchFamily="34" charset="-122"/>
                        </a:rPr>
                        <a:t>~</a:t>
                      </a:r>
                      <a:r>
                        <a:rPr lang="zh-CN" altLang="en-US" sz="1000" b="1" u="none" strike="noStrike" dirty="0">
                          <a:effectLst/>
                          <a:latin typeface="微软雅黑" panose="020B0503020204020204" pitchFamily="34" charset="-122"/>
                          <a:ea typeface="微软雅黑" panose="020B0503020204020204" pitchFamily="34" charset="-122"/>
                        </a:rPr>
                        <a:t>止年月</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工作单位</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承担职务</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extLst>
                  <a:ext uri="{0D108BD9-81ED-4DB2-BD59-A6C34878D82A}">
                    <a16:rowId xmlns:a16="http://schemas.microsoft.com/office/drawing/2014/main" val="10013"/>
                  </a:ext>
                </a:extLst>
              </a:tr>
              <a:tr h="252000">
                <a:tc gridSpan="2">
                  <a:txBody>
                    <a:bodyPr/>
                    <a:lstStyle/>
                    <a:p>
                      <a:pPr algn="l"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ctr" fontAlgn="ct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ctr" fontAlgn="ct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14"/>
                  </a:ext>
                </a:extLst>
              </a:tr>
              <a:tr h="252000">
                <a:tc gridSpan="2">
                  <a:txBody>
                    <a:bodyPr/>
                    <a:lstStyle/>
                    <a:p>
                      <a:pPr algn="l"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l" fontAlgn="ct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15"/>
                  </a:ext>
                </a:extLst>
              </a:tr>
              <a:tr h="252000">
                <a:tc gridSpan="2">
                  <a:txBody>
                    <a:bodyPr/>
                    <a:lstStyle/>
                    <a:p>
                      <a:pPr algn="l"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6"/>
                  </a:ext>
                </a:extLst>
              </a:tr>
              <a:tr h="252000">
                <a:tc gridSpan="2">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gridSpan="2">
                  <a:txBody>
                    <a:bodyPr/>
                    <a:lstStyle/>
                    <a:p>
                      <a:pPr algn="ctr" fontAlgn="ctr"/>
                      <a:r>
                        <a:rPr lang="en-US" altLang="zh-CN" sz="1000" u="none" strike="noStrike">
                          <a:effectLst/>
                          <a:latin typeface="微软雅黑" panose="020B0503020204020204" pitchFamily="34" charset="-122"/>
                          <a:ea typeface="微软雅黑" panose="020B0503020204020204" pitchFamily="34" charset="-122"/>
                        </a:rPr>
                        <a:t>(</a:t>
                      </a:r>
                      <a:r>
                        <a:rPr lang="zh-CN" altLang="en-US" sz="1000" u="none" strike="noStrike">
                          <a:effectLst/>
                          <a:latin typeface="微软雅黑" panose="020B0503020204020204" pitchFamily="34" charset="-122"/>
                          <a:ea typeface="微软雅黑" panose="020B0503020204020204" pitchFamily="34" charset="-122"/>
                        </a:rPr>
                        <a:t>如行数不够请插入行</a:t>
                      </a:r>
                      <a:r>
                        <a:rPr lang="en-US" altLang="zh-CN" sz="1000" u="none" strike="noStrike">
                          <a:effectLst/>
                          <a:latin typeface="微软雅黑" panose="020B0503020204020204" pitchFamily="34" charset="-122"/>
                          <a:ea typeface="微软雅黑" panose="020B0503020204020204" pitchFamily="34" charset="-122"/>
                        </a:rPr>
                        <a:t>)</a:t>
                      </a:r>
                      <a:endParaRPr lang="en-US" altLang="zh-CN"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7"/>
                  </a:ext>
                </a:extLst>
              </a:tr>
              <a:tr h="252000">
                <a:tc gridSpan="6">
                  <a:txBody>
                    <a:bodyPr/>
                    <a:lstStyle/>
                    <a:p>
                      <a:pPr algn="ctr" fontAlgn="ctr"/>
                      <a:r>
                        <a:rPr lang="zh-CN" altLang="en-US" sz="1000" b="1" u="none" strike="noStrike" dirty="0">
                          <a:solidFill>
                            <a:srgbClr val="C00000"/>
                          </a:solidFill>
                          <a:effectLst/>
                          <a:latin typeface="微软雅黑" panose="020B0503020204020204" pitchFamily="34" charset="-122"/>
                          <a:ea typeface="微软雅黑" panose="020B0503020204020204" pitchFamily="34" charset="-122"/>
                        </a:rPr>
                        <a:t>投资的汽车行业</a:t>
                      </a:r>
                      <a:endParaRPr lang="zh-CN" altLang="en-US"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8"/>
                  </a:ext>
                </a:extLst>
              </a:tr>
              <a:tr h="25200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序号</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城市</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店名</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品牌</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经营起止年月</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10019"/>
                  </a:ext>
                </a:extLst>
              </a:tr>
              <a:tr h="252000">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20"/>
                  </a:ext>
                </a:extLst>
              </a:tr>
              <a:tr h="252000">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21"/>
                  </a:ext>
                </a:extLst>
              </a:tr>
              <a:tr h="252000">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22"/>
                  </a:ext>
                </a:extLst>
              </a:tr>
              <a:tr h="252000">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gridSpan="2">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a:txBody>
                    <a:bodyPr/>
                    <a:lstStyle/>
                    <a:p>
                      <a:pPr algn="ctr" fontAlgn="ctr"/>
                      <a:r>
                        <a:rPr lang="en-US" altLang="zh-CN" sz="1000" u="none" strike="noStrike" dirty="0">
                          <a:effectLst/>
                          <a:latin typeface="微软雅黑" panose="020B0503020204020204" pitchFamily="34" charset="-122"/>
                          <a:ea typeface="微软雅黑" panose="020B0503020204020204" pitchFamily="34" charset="-122"/>
                        </a:rPr>
                        <a:t>(</a:t>
                      </a:r>
                      <a:r>
                        <a:rPr lang="zh-CN" altLang="en-US" sz="1000" u="none" strike="noStrike" dirty="0">
                          <a:effectLst/>
                          <a:latin typeface="微软雅黑" panose="020B0503020204020204" pitchFamily="34" charset="-122"/>
                          <a:ea typeface="微软雅黑" panose="020B0503020204020204" pitchFamily="34" charset="-122"/>
                        </a:rPr>
                        <a:t>如行数不够请插入行</a:t>
                      </a:r>
                      <a:r>
                        <a:rPr lang="en-US" altLang="zh-CN" sz="1000" u="none" strike="noStrike" dirty="0">
                          <a:effectLst/>
                          <a:latin typeface="微软雅黑" panose="020B0503020204020204" pitchFamily="34" charset="-122"/>
                          <a:ea typeface="微软雅黑" panose="020B0503020204020204" pitchFamily="34" charset="-122"/>
                        </a:rPr>
                        <a:t>)</a:t>
                      </a:r>
                      <a:endParaRPr lang="en-US" altLang="zh-CN"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23"/>
                  </a:ext>
                </a:extLst>
              </a:tr>
              <a:tr h="252000">
                <a:tc gridSpan="6">
                  <a:txBody>
                    <a:bodyPr/>
                    <a:lstStyle/>
                    <a:p>
                      <a:pPr algn="ctr" fontAlgn="ctr"/>
                      <a:r>
                        <a:rPr lang="zh-CN" altLang="en-US" sz="1000" b="1" u="none" strike="noStrike" dirty="0">
                          <a:solidFill>
                            <a:srgbClr val="C00000"/>
                          </a:solidFill>
                          <a:effectLst/>
                          <a:latin typeface="微软雅黑" panose="020B0503020204020204" pitchFamily="34" charset="-122"/>
                          <a:ea typeface="微软雅黑" panose="020B0503020204020204" pitchFamily="34" charset="-122"/>
                        </a:rPr>
                        <a:t>投资的其他行业</a:t>
                      </a:r>
                      <a:endParaRPr lang="zh-CN" altLang="en-US"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24"/>
                  </a:ext>
                </a:extLst>
              </a:tr>
              <a:tr h="25200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序号</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城市</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行业</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公司名称</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经营起止年月</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当年营业额</a:t>
                      </a:r>
                      <a:r>
                        <a:rPr lang="en-US" altLang="zh-CN" sz="1000" b="1" u="none" strike="noStrike" dirty="0">
                          <a:effectLst/>
                          <a:latin typeface="微软雅黑" panose="020B0503020204020204" pitchFamily="34" charset="-122"/>
                          <a:ea typeface="微软雅黑" panose="020B0503020204020204" pitchFamily="34" charset="-122"/>
                        </a:rPr>
                        <a:t>(</a:t>
                      </a:r>
                      <a:r>
                        <a:rPr lang="zh-CN" altLang="en-US" sz="1000" b="1" u="none" strike="noStrike" dirty="0">
                          <a:effectLst/>
                          <a:latin typeface="微软雅黑" panose="020B0503020204020204" pitchFamily="34" charset="-122"/>
                          <a:ea typeface="微软雅黑" panose="020B0503020204020204" pitchFamily="34" charset="-122"/>
                        </a:rPr>
                        <a:t>万元</a:t>
                      </a:r>
                      <a:r>
                        <a:rPr lang="en-US" altLang="zh-CN" sz="1000" b="1" u="none" strike="noStrike" dirty="0">
                          <a:effectLst/>
                          <a:latin typeface="微软雅黑" panose="020B0503020204020204" pitchFamily="34" charset="-122"/>
                          <a:ea typeface="微软雅黑" panose="020B0503020204020204" pitchFamily="34" charset="-122"/>
                        </a:rPr>
                        <a:t>)</a:t>
                      </a:r>
                      <a:endParaRPr lang="en-US" altLang="zh-CN" sz="1000" b="1"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10025"/>
                  </a:ext>
                </a:extLst>
              </a:tr>
              <a:tr h="252000">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26"/>
                  </a:ext>
                </a:extLst>
              </a:tr>
              <a:tr h="252000">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27"/>
                  </a:ext>
                </a:extLst>
              </a:tr>
              <a:tr h="252000">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0" i="0" u="none" strike="noStrike">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zh-CN" sz="1000" u="none" strike="noStrike" dirty="0">
                          <a:effectLst/>
                          <a:latin typeface="微软雅黑" panose="020B0503020204020204" pitchFamily="34" charset="-122"/>
                          <a:ea typeface="微软雅黑" panose="020B0503020204020204" pitchFamily="34" charset="-122"/>
                        </a:rPr>
                        <a:t>(</a:t>
                      </a:r>
                      <a:r>
                        <a:rPr lang="zh-CN" altLang="en-US" sz="1000" u="none" strike="noStrike" dirty="0">
                          <a:effectLst/>
                          <a:latin typeface="微软雅黑" panose="020B0503020204020204" pitchFamily="34" charset="-122"/>
                          <a:ea typeface="微软雅黑" panose="020B0503020204020204" pitchFamily="34" charset="-122"/>
                        </a:rPr>
                        <a:t>如行数不够请插入行</a:t>
                      </a:r>
                      <a:r>
                        <a:rPr lang="en-US" altLang="zh-CN" sz="1000" u="none" strike="noStrike" dirty="0">
                          <a:effectLst/>
                          <a:latin typeface="微软雅黑" panose="020B0503020204020204" pitchFamily="34" charset="-122"/>
                          <a:ea typeface="微软雅黑" panose="020B0503020204020204" pitchFamily="34" charset="-122"/>
                        </a:rPr>
                        <a:t>)</a:t>
                      </a:r>
                      <a:endParaRPr lang="en-US" altLang="zh-CN"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28"/>
                  </a:ext>
                </a:extLst>
              </a:tr>
              <a:tr h="252000">
                <a:tc gridSpan="6">
                  <a:txBody>
                    <a:bodyPr/>
                    <a:lstStyle/>
                    <a:p>
                      <a:pPr algn="l" fontAlgn="ctr"/>
                      <a:r>
                        <a:rPr lang="en-US" altLang="zh-CN" sz="1000" u="none" strike="noStrike" dirty="0">
                          <a:effectLst/>
                          <a:latin typeface="微软雅黑" panose="020B0503020204020204" pitchFamily="34" charset="-122"/>
                          <a:ea typeface="微软雅黑" panose="020B0503020204020204" pitchFamily="34" charset="-122"/>
                        </a:rPr>
                        <a:t>※ </a:t>
                      </a:r>
                      <a:r>
                        <a:rPr lang="zh-CN" altLang="en-US" sz="1000" u="none" strike="noStrike" dirty="0">
                          <a:effectLst/>
                          <a:latin typeface="微软雅黑" panose="020B0503020204020204" pitchFamily="34" charset="-122"/>
                          <a:ea typeface="微软雅黑" panose="020B0503020204020204" pitchFamily="34" charset="-122"/>
                        </a:rPr>
                        <a:t>填写说明：</a:t>
                      </a:r>
                      <a:r>
                        <a:rPr lang="en-US" altLang="zh-CN" sz="1000" u="none" strike="noStrike" dirty="0">
                          <a:effectLst/>
                          <a:latin typeface="微软雅黑" panose="020B0503020204020204" pitchFamily="34" charset="-122"/>
                          <a:ea typeface="微软雅黑" panose="020B0503020204020204" pitchFamily="34" charset="-122"/>
                        </a:rPr>
                        <a:t>1</a:t>
                      </a:r>
                      <a:r>
                        <a:rPr lang="zh-CN" altLang="en-US" sz="1000" u="none" strike="noStrike" dirty="0">
                          <a:effectLst/>
                          <a:latin typeface="微软雅黑" panose="020B0503020204020204" pitchFamily="34" charset="-122"/>
                          <a:ea typeface="微软雅黑" panose="020B0503020204020204" pitchFamily="34" charset="-122"/>
                        </a:rPr>
                        <a:t>）主要投资人一般应填写最大股东信息；</a:t>
                      </a:r>
                      <a:r>
                        <a:rPr lang="en-US" altLang="zh-CN" sz="1000" u="none" strike="noStrike" dirty="0">
                          <a:effectLst/>
                          <a:latin typeface="微软雅黑" panose="020B0503020204020204" pitchFamily="34" charset="-122"/>
                          <a:ea typeface="微软雅黑" panose="020B0503020204020204" pitchFamily="34" charset="-122"/>
                        </a:rPr>
                        <a:t>2</a:t>
                      </a:r>
                      <a:r>
                        <a:rPr lang="zh-CN" altLang="en-US" sz="1000" u="none" strike="noStrike" dirty="0">
                          <a:effectLst/>
                          <a:latin typeface="微软雅黑" panose="020B0503020204020204" pitchFamily="34" charset="-122"/>
                          <a:ea typeface="微软雅黑" panose="020B0503020204020204" pitchFamily="34" charset="-122"/>
                        </a:rPr>
                        <a:t>）如果最大股东是董事长，请填写董事长信息，如果最大股东不是董事长或最大股东是集团公司，请填写实际控制人信息；</a:t>
                      </a:r>
                      <a:r>
                        <a:rPr lang="en-US" altLang="zh-CN" sz="1000" u="none" strike="noStrike" dirty="0">
                          <a:effectLst/>
                          <a:latin typeface="微软雅黑" panose="020B0503020204020204" pitchFamily="34" charset="-122"/>
                          <a:ea typeface="微软雅黑" panose="020B0503020204020204" pitchFamily="34" charset="-122"/>
                        </a:rPr>
                        <a:t>3</a:t>
                      </a:r>
                      <a:r>
                        <a:rPr lang="zh-CN" altLang="en-US" sz="1000" u="none" strike="noStrike" dirty="0">
                          <a:effectLst/>
                          <a:latin typeface="微软雅黑" panose="020B0503020204020204" pitchFamily="34" charset="-122"/>
                          <a:ea typeface="微软雅黑" panose="020B0503020204020204" pitchFamily="34" charset="-122"/>
                        </a:rPr>
                        <a:t>）如果申请单位属于国有集团公司下属单位，请填写集团公司负责汽车业务板块的主要领导信息。</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6662" marR="6662" marT="6662"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29"/>
                  </a:ext>
                </a:extLst>
              </a:tr>
            </a:tbl>
          </a:graphicData>
        </a:graphic>
      </p:graphicFrame>
    </p:spTree>
    <p:extLst>
      <p:ext uri="{BB962C8B-B14F-4D97-AF65-F5344CB8AC3E}">
        <p14:creationId xmlns:p14="http://schemas.microsoft.com/office/powerpoint/2010/main" val="3569784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8680" y="104649"/>
            <a:ext cx="4464496" cy="428629"/>
          </a:xfrm>
        </p:spPr>
        <p:txBody>
          <a:bodyPr/>
          <a:lstStyle/>
          <a:p>
            <a:pPr fontAlgn="ctr"/>
            <a:r>
              <a:rPr lang="en-US" altLang="zh-CN" sz="2000" dirty="0">
                <a:latin typeface="Arial" pitchFamily="34" charset="0"/>
                <a:cs typeface="Arial" pitchFamily="34" charset="0"/>
              </a:rPr>
              <a:t>5. </a:t>
            </a:r>
            <a:r>
              <a:rPr lang="zh-CN" altLang="en-US" sz="2000" dirty="0"/>
              <a:t>申请单位经营者简历</a:t>
            </a:r>
            <a:endParaRPr lang="zh-CN" altLang="en-US" sz="2000" dirty="0">
              <a:latin typeface="迷你简中等线"/>
            </a:endParaRPr>
          </a:p>
        </p:txBody>
      </p:sp>
      <p:graphicFrame>
        <p:nvGraphicFramePr>
          <p:cNvPr id="3" name="表格 2"/>
          <p:cNvGraphicFramePr>
            <a:graphicFrameLocks noGrp="1"/>
          </p:cNvGraphicFramePr>
          <p:nvPr>
            <p:extLst>
              <p:ext uri="{D42A27DB-BD31-4B8C-83A1-F6EECF244321}">
                <p14:modId xmlns:p14="http://schemas.microsoft.com/office/powerpoint/2010/main" val="624835238"/>
              </p:ext>
            </p:extLst>
          </p:nvPr>
        </p:nvGraphicFramePr>
        <p:xfrm>
          <a:off x="260648" y="971608"/>
          <a:ext cx="6408713" cy="7934102"/>
        </p:xfrm>
        <a:graphic>
          <a:graphicData uri="http://schemas.openxmlformats.org/drawingml/2006/table">
            <a:tbl>
              <a:tblPr>
                <a:tableStyleId>{5C22544A-7EE6-4342-B048-85BDC9FD1C3A}</a:tableStyleId>
              </a:tblPr>
              <a:tblGrid>
                <a:gridCol w="1152128">
                  <a:extLst>
                    <a:ext uri="{9D8B030D-6E8A-4147-A177-3AD203B41FA5}">
                      <a16:colId xmlns:a16="http://schemas.microsoft.com/office/drawing/2014/main" val="20000"/>
                    </a:ext>
                  </a:extLst>
                </a:gridCol>
                <a:gridCol w="900100">
                  <a:extLst>
                    <a:ext uri="{9D8B030D-6E8A-4147-A177-3AD203B41FA5}">
                      <a16:colId xmlns:a16="http://schemas.microsoft.com/office/drawing/2014/main" val="20001"/>
                    </a:ext>
                  </a:extLst>
                </a:gridCol>
                <a:gridCol w="900100">
                  <a:extLst>
                    <a:ext uri="{9D8B030D-6E8A-4147-A177-3AD203B41FA5}">
                      <a16:colId xmlns:a16="http://schemas.microsoft.com/office/drawing/2014/main" val="20006"/>
                    </a:ext>
                  </a:extLst>
                </a:gridCol>
                <a:gridCol w="864096">
                  <a:extLst>
                    <a:ext uri="{9D8B030D-6E8A-4147-A177-3AD203B41FA5}">
                      <a16:colId xmlns:a16="http://schemas.microsoft.com/office/drawing/2014/main" val="20002"/>
                    </a:ext>
                  </a:extLst>
                </a:gridCol>
                <a:gridCol w="951843">
                  <a:extLst>
                    <a:ext uri="{9D8B030D-6E8A-4147-A177-3AD203B41FA5}">
                      <a16:colId xmlns:a16="http://schemas.microsoft.com/office/drawing/2014/main" val="20003"/>
                    </a:ext>
                  </a:extLst>
                </a:gridCol>
                <a:gridCol w="774013">
                  <a:extLst>
                    <a:ext uri="{9D8B030D-6E8A-4147-A177-3AD203B41FA5}">
                      <a16:colId xmlns:a16="http://schemas.microsoft.com/office/drawing/2014/main" val="20004"/>
                    </a:ext>
                  </a:extLst>
                </a:gridCol>
                <a:gridCol w="866433">
                  <a:extLst>
                    <a:ext uri="{9D8B030D-6E8A-4147-A177-3AD203B41FA5}">
                      <a16:colId xmlns:a16="http://schemas.microsoft.com/office/drawing/2014/main" val="20005"/>
                    </a:ext>
                  </a:extLst>
                </a:gridCol>
              </a:tblGrid>
              <a:tr h="559040">
                <a:tc rowSpan="2">
                  <a:txBody>
                    <a:bodyPr/>
                    <a:lstStyle/>
                    <a:p>
                      <a:pPr algn="ctr" fontAlgn="ctr"/>
                      <a:r>
                        <a:rPr lang="zh-CN" altLang="en-US" sz="1000" u="none" strike="noStrike" dirty="0">
                          <a:effectLst/>
                          <a:latin typeface="微软雅黑" panose="020B0503020204020204" pitchFamily="34" charset="-122"/>
                          <a:ea typeface="微软雅黑" panose="020B0503020204020204" pitchFamily="34" charset="-122"/>
                        </a:rPr>
                        <a:t>此处放置</a:t>
                      </a:r>
                      <a:br>
                        <a:rPr lang="zh-CN" altLang="en-US" sz="1000" u="none" strike="noStrike" dirty="0">
                          <a:effectLst/>
                          <a:latin typeface="微软雅黑" panose="020B0503020204020204" pitchFamily="34" charset="-122"/>
                          <a:ea typeface="微软雅黑" panose="020B0503020204020204" pitchFamily="34" charset="-122"/>
                        </a:rPr>
                      </a:br>
                      <a:r>
                        <a:rPr lang="zh-CN" altLang="en-US" sz="1000" u="none" strike="noStrike" dirty="0">
                          <a:effectLst/>
                          <a:latin typeface="微软雅黑" panose="020B0503020204020204" pitchFamily="34" charset="-122"/>
                          <a:ea typeface="微软雅黑" panose="020B0503020204020204" pitchFamily="34" charset="-122"/>
                        </a:rPr>
                        <a:t>个人照片</a:t>
                      </a:r>
                      <a:endParaRPr lang="zh-CN" altLang="en-US" sz="1000" b="0" i="0" u="none" strike="noStrike" dirty="0">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000" u="none" strike="noStrike" dirty="0">
                          <a:effectLst/>
                          <a:latin typeface="微软雅黑" panose="020B0503020204020204" pitchFamily="34" charset="-122"/>
                          <a:ea typeface="微软雅黑" panose="020B0503020204020204" pitchFamily="34" charset="-122"/>
                        </a:rPr>
                        <a:t>　</a:t>
                      </a:r>
                      <a:r>
                        <a:rPr lang="zh-CN" altLang="en-US" sz="1000" b="1" u="none" strike="noStrike" dirty="0">
                          <a:effectLst/>
                          <a:latin typeface="微软雅黑" panose="020B0503020204020204" pitchFamily="34" charset="-122"/>
                          <a:ea typeface="微软雅黑" panose="020B0503020204020204" pitchFamily="34" charset="-122"/>
                        </a:rPr>
                        <a:t>姓名</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出生年月日</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1" i="0" u="none" strike="noStrike">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1000" b="1" i="0" u="none" strike="noStrike" dirty="0">
                          <a:effectLst/>
                          <a:latin typeface="微软雅黑" panose="020B0503020204020204" pitchFamily="34" charset="-122"/>
                          <a:ea typeface="微软雅黑" panose="020B0503020204020204" pitchFamily="34" charset="-122"/>
                        </a:rPr>
                        <a:t>性别</a:t>
                      </a: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a:txBody>
                    <a:bodyPr/>
                    <a:lstStyle/>
                    <a:p>
                      <a:pPr algn="l"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1" i="0" u="none" strike="noStrike">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0"/>
                  </a:ext>
                </a:extLst>
              </a:tr>
              <a:tr h="593080">
                <a:tc vMerge="1">
                  <a:txBody>
                    <a:bodyPr/>
                    <a:lstStyle/>
                    <a:p>
                      <a:endParaRPr lang="zh-CN" altLang="en-US"/>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000" b="1" u="none" strike="noStrike" dirty="0">
                          <a:effectLst/>
                          <a:latin typeface="微软雅黑" panose="020B0503020204020204" pitchFamily="34" charset="-122"/>
                          <a:ea typeface="微软雅黑" panose="020B0503020204020204" pitchFamily="34" charset="-122"/>
                        </a:rPr>
                        <a:t>身份证号码</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zh-CN" altLang="en-US"/>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座机</a:t>
                      </a:r>
                      <a:endParaRPr lang="zh-CN" altLang="en-US" sz="1000" b="1" i="0" u="none" strike="noStrike" dirty="0">
                        <a:effectLst/>
                        <a:latin typeface="微软雅黑" panose="020B0503020204020204" pitchFamily="34" charset="-122"/>
                        <a:ea typeface="微软雅黑" panose="020B0503020204020204" pitchFamily="34" charset="-122"/>
                      </a:endParaRPr>
                    </a:p>
                    <a:p>
                      <a:pPr algn="l" fontAlgn="ctr"/>
                      <a:r>
                        <a:rPr lang="zh-CN" altLang="en-US" sz="1000" b="1"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zh-CN" altLang="en-US" sz="1000" b="1" i="0" u="none" strike="noStrike" dirty="0">
                          <a:effectLst/>
                          <a:latin typeface="微软雅黑" panose="020B0503020204020204" pitchFamily="34" charset="-122"/>
                          <a:ea typeface="微软雅黑" panose="020B0503020204020204" pitchFamily="34" charset="-122"/>
                        </a:rPr>
                        <a:t>手机</a:t>
                      </a:r>
                    </a:p>
                    <a:p>
                      <a:pPr algn="l" fontAlgn="ctr"/>
                      <a:r>
                        <a:rPr lang="zh-CN" altLang="en-US" sz="1000" b="1" i="0" u="none" strike="noStrike" dirty="0">
                          <a:effectLst/>
                          <a:latin typeface="微软雅黑" panose="020B0503020204020204" pitchFamily="34" charset="-122"/>
                          <a:ea typeface="微软雅黑" panose="020B0503020204020204" pitchFamily="34" charset="-122"/>
                        </a:rPr>
                        <a:t>　</a:t>
                      </a: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288000">
                <a:tc gridSpan="7">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CN" altLang="en-US" sz="1000" b="1" u="none" strike="noStrike" dirty="0">
                          <a:effectLst/>
                          <a:latin typeface="微软雅黑" panose="020B0503020204020204" pitchFamily="34" charset="-122"/>
                          <a:ea typeface="微软雅黑" panose="020B0503020204020204" pitchFamily="34" charset="-122"/>
                        </a:rPr>
                        <a:t>主要简历</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5">
                        <a:lumMod val="40000"/>
                        <a:lumOff val="60000"/>
                      </a:schemeClr>
                    </a:solidFill>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accent5">
                        <a:lumMod val="40000"/>
                        <a:lumOff val="60000"/>
                      </a:schemeClr>
                    </a:solidFill>
                  </a:tcPr>
                </a:tc>
                <a:tc hMerge="1">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2"/>
                  </a:ext>
                </a:extLst>
              </a:tr>
              <a:tr h="288000">
                <a:tc>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期间</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gridSpan="4">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学校或工作单位</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lgn="ctr" fontAlgn="ctr"/>
                      <a:r>
                        <a:rPr lang="zh-CN" altLang="en-US" sz="1000" b="1" u="none" strike="noStrike" dirty="0">
                          <a:effectLst/>
                          <a:latin typeface="微软雅黑" panose="020B0503020204020204" pitchFamily="34" charset="-122"/>
                          <a:ea typeface="微软雅黑" panose="020B0503020204020204" pitchFamily="34" charset="-122"/>
                        </a:rPr>
                        <a:t>学位及职务</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hMerge="1">
                  <a:txBody>
                    <a:bodyPr/>
                    <a:lstStyle/>
                    <a:p>
                      <a:endParaRPr lang="zh-CN" altLang="en-US"/>
                    </a:p>
                  </a:txBody>
                  <a:tcPr/>
                </a:tc>
                <a:extLst>
                  <a:ext uri="{0D108BD9-81ED-4DB2-BD59-A6C34878D82A}">
                    <a16:rowId xmlns:a16="http://schemas.microsoft.com/office/drawing/2014/main" val="10003"/>
                  </a:ext>
                </a:extLst>
              </a:tr>
              <a:tr h="309109">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1" i="0" u="none" strike="noStrike">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4">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endParaRPr>
                    </a:p>
                  </a:txBody>
                  <a:tcPr marL="105246"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4"/>
                  </a:ext>
                </a:extLst>
              </a:tr>
              <a:tr h="256876">
                <a:tc>
                  <a:txBody>
                    <a:bodyPr/>
                    <a:lstStyle/>
                    <a:p>
                      <a:pPr algn="ctr"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4">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　</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endParaRPr>
                    </a:p>
                  </a:txBody>
                  <a:tcPr marL="105246"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5"/>
                  </a:ext>
                </a:extLst>
              </a:tr>
              <a:tr h="256876">
                <a:tc>
                  <a:txBody>
                    <a:bodyPr/>
                    <a:lstStyle/>
                    <a:p>
                      <a:pPr algn="ctr"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4">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endParaRPr>
                    </a:p>
                  </a:txBody>
                  <a:tcPr marL="105246"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6"/>
                  </a:ext>
                </a:extLst>
              </a:tr>
              <a:tr h="256876">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1" i="0" u="none" strike="noStrike">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4">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endParaRPr>
                    </a:p>
                  </a:txBody>
                  <a:tcPr marL="105246"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7"/>
                  </a:ext>
                </a:extLst>
              </a:tr>
              <a:tr h="256876">
                <a:tc>
                  <a:txBody>
                    <a:bodyPr/>
                    <a:lstStyle/>
                    <a:p>
                      <a:pPr algn="ctr" fontAlgn="ctr"/>
                      <a:r>
                        <a:rPr lang="zh-CN" altLang="en-US" sz="1000" u="none" strike="noStrike">
                          <a:effectLst/>
                          <a:latin typeface="微软雅黑" panose="020B0503020204020204" pitchFamily="34" charset="-122"/>
                          <a:ea typeface="微软雅黑" panose="020B0503020204020204" pitchFamily="34" charset="-122"/>
                        </a:rPr>
                        <a:t>　</a:t>
                      </a:r>
                      <a:endParaRPr lang="zh-CN" altLang="en-US" sz="1000" b="1" i="0" u="none" strike="noStrike">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gridSpan="4">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l" fontAlgn="ctr"/>
                      <a:endParaRPr lang="zh-CN" altLang="en-US" sz="1200" b="1" i="0" u="none" strike="noStrike" dirty="0">
                        <a:effectLst/>
                        <a:latin typeface="微软雅黑" panose="020B0503020204020204" pitchFamily="34" charset="-122"/>
                        <a:ea typeface="微软雅黑" panose="020B0503020204020204" pitchFamily="34" charset="-122"/>
                      </a:endParaRPr>
                    </a:p>
                  </a:txBody>
                  <a:tcPr marL="105246"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8"/>
                  </a:ext>
                </a:extLst>
              </a:tr>
              <a:tr h="288000">
                <a:tc gridSpan="7">
                  <a:txBody>
                    <a:bodyPr/>
                    <a:lstStyle/>
                    <a:p>
                      <a:pPr algn="l" fontAlgn="ctr"/>
                      <a:r>
                        <a:rPr lang="zh-CN" altLang="en-US" sz="1000" b="1" u="none" strike="noStrike" dirty="0">
                          <a:effectLst/>
                          <a:latin typeface="微软雅黑" panose="020B0503020204020204" pitchFamily="34" charset="-122"/>
                          <a:ea typeface="微软雅黑" panose="020B0503020204020204" pitchFamily="34" charset="-122"/>
                        </a:rPr>
                        <a:t>自我介绍</a:t>
                      </a:r>
                      <a:r>
                        <a:rPr lang="en-US" altLang="zh-CN" sz="1000" b="1" u="none" strike="noStrike" dirty="0">
                          <a:effectLst/>
                          <a:latin typeface="微软雅黑" panose="020B0503020204020204" pitchFamily="34" charset="-122"/>
                          <a:ea typeface="微软雅黑" panose="020B0503020204020204" pitchFamily="34" charset="-122"/>
                        </a:rPr>
                        <a:t>(</a:t>
                      </a:r>
                      <a:r>
                        <a:rPr lang="zh-CN" altLang="en-US" sz="1000" b="1" u="none" strike="noStrike" dirty="0">
                          <a:effectLst/>
                          <a:latin typeface="微软雅黑" panose="020B0503020204020204" pitchFamily="34" charset="-122"/>
                          <a:ea typeface="微软雅黑" panose="020B0503020204020204" pitchFamily="34" charset="-122"/>
                        </a:rPr>
                        <a:t>主要经历、业务负责范围、业绩成果</a:t>
                      </a:r>
                      <a:r>
                        <a:rPr lang="en-US" altLang="zh-CN" sz="1000" b="1" u="none" strike="noStrike" dirty="0">
                          <a:effectLst/>
                          <a:latin typeface="微软雅黑" panose="020B0503020204020204" pitchFamily="34" charset="-122"/>
                          <a:ea typeface="微软雅黑" panose="020B0503020204020204" pitchFamily="34" charset="-122"/>
                        </a:rPr>
                        <a:t>)</a:t>
                      </a:r>
                      <a:endParaRPr lang="en-US" altLang="zh-CN"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9"/>
                  </a:ext>
                </a:extLst>
              </a:tr>
              <a:tr h="2119867">
                <a:tc gridSpan="7">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l" fontAlgn="ctr"/>
                      <a:endParaRPr lang="zh-CN" altLang="en-US" sz="1200" b="1" i="0" u="none" strike="noStrike">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no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200" b="1" i="0" u="none" strike="noStrike">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no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1200" b="1" i="0" u="none" strike="noStrike">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no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1200" b="1" i="0" u="none" strike="noStrike">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no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10"/>
                  </a:ext>
                </a:extLst>
              </a:tr>
              <a:tr h="288000">
                <a:tc gridSpan="7">
                  <a:txBody>
                    <a:bodyPr/>
                    <a:lstStyle/>
                    <a:p>
                      <a:pPr algn="l" fontAlgn="ctr"/>
                      <a:r>
                        <a:rPr lang="zh-CN" altLang="en-US" sz="1000" b="1" u="none" strike="noStrike" dirty="0">
                          <a:effectLst/>
                          <a:latin typeface="微软雅黑" panose="020B0503020204020204" pitchFamily="34" charset="-122"/>
                          <a:ea typeface="微软雅黑" panose="020B0503020204020204" pitchFamily="34" charset="-122"/>
                        </a:rPr>
                        <a:t>申请动机</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1"/>
                  </a:ext>
                </a:extLst>
              </a:tr>
              <a:tr h="1314602">
                <a:tc gridSpan="7">
                  <a:txBody>
                    <a:bodyPr/>
                    <a:lstStyle/>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l" fontAlgn="ctr"/>
                      <a:endParaRPr lang="zh-CN" altLang="en-US" sz="1200" b="1" i="0" u="none" strike="noStrike">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200" b="1" i="0" u="none" strike="noStrike">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1200" b="1" i="0" u="none" strike="noStrike">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1200" b="1" i="0" u="none" strike="noStrike">
                        <a:effectLst/>
                        <a:latin typeface="微软雅黑" panose="020B0503020204020204" pitchFamily="34" charset="-122"/>
                        <a:ea typeface="微软雅黑" panose="020B0503020204020204" pitchFamily="34" charset="-122"/>
                      </a:endParaRPr>
                    </a:p>
                  </a:txBody>
                  <a:tcPr marL="5847" marR="5847" marT="5847"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12"/>
                  </a:ext>
                </a:extLst>
              </a:tr>
              <a:tr h="287097">
                <a:tc gridSpan="7">
                  <a:txBody>
                    <a:bodyPr/>
                    <a:lstStyle/>
                    <a:p>
                      <a:pPr algn="l" fontAlgn="ctr"/>
                      <a:r>
                        <a:rPr lang="zh-CN" altLang="en-US" sz="1000" b="1" u="none" strike="noStrike" dirty="0">
                          <a:effectLst/>
                          <a:latin typeface="微软雅黑" panose="020B0503020204020204" pitchFamily="34" charset="-122"/>
                          <a:ea typeface="微软雅黑" panose="020B0503020204020204" pitchFamily="34" charset="-122"/>
                        </a:rPr>
                        <a:t>是否存在失信经营历史</a:t>
                      </a: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3"/>
                  </a:ext>
                </a:extLst>
              </a:tr>
              <a:tr h="571803">
                <a:tc gridSpan="7">
                  <a:txBody>
                    <a:bodyPr/>
                    <a:lstStyle/>
                    <a:p>
                      <a:pPr algn="l" fontAlgn="ctr"/>
                      <a:r>
                        <a:rPr lang="zh-CN" altLang="en-US" sz="1000" u="none" strike="noStrike" dirty="0">
                          <a:effectLst/>
                          <a:latin typeface="微软雅黑" panose="020B0503020204020204" pitchFamily="34" charset="-122"/>
                          <a:ea typeface="微软雅黑" panose="020B0503020204020204" pitchFamily="34" charset="-122"/>
                        </a:rPr>
                        <a:t>（如有</a:t>
                      </a:r>
                      <a:r>
                        <a:rPr lang="zh-CN" altLang="en-US" sz="1000" u="none" strike="noStrike" dirty="0">
                          <a:solidFill>
                            <a:srgbClr val="FF0000"/>
                          </a:solidFill>
                          <a:effectLst/>
                          <a:latin typeface="微软雅黑" panose="020B0503020204020204" pitchFamily="34" charset="-122"/>
                          <a:ea typeface="微软雅黑" panose="020B0503020204020204" pitchFamily="34" charset="-122"/>
                        </a:rPr>
                        <a:t>，</a:t>
                      </a:r>
                      <a:r>
                        <a:rPr lang="zh-CN" altLang="en-US" sz="1000" u="none" strike="noStrike" dirty="0">
                          <a:effectLst/>
                          <a:latin typeface="微软雅黑" panose="020B0503020204020204" pitchFamily="34" charset="-122"/>
                          <a:ea typeface="微软雅黑" panose="020B0503020204020204" pitchFamily="34" charset="-122"/>
                        </a:rPr>
                        <a:t>请详细描述）</a:t>
                      </a:r>
                      <a:endParaRPr lang="en-US" altLang="zh-CN" sz="1000" u="none" strike="noStrike" dirty="0">
                        <a:effectLst/>
                        <a:latin typeface="微软雅黑" panose="020B0503020204020204" pitchFamily="34" charset="-122"/>
                        <a:ea typeface="微软雅黑" panose="020B0503020204020204" pitchFamily="34" charset="-122"/>
                      </a:endParaRPr>
                    </a:p>
                    <a:p>
                      <a:pPr algn="l" fontAlgn="ctr"/>
                      <a:endParaRPr lang="en-US" altLang="zh-CN" sz="1000" b="1" i="0" u="none" strike="noStrike" dirty="0">
                        <a:effectLst/>
                        <a:latin typeface="微软雅黑" panose="020B0503020204020204" pitchFamily="34" charset="-122"/>
                        <a:ea typeface="微软雅黑" panose="020B0503020204020204" pitchFamily="34" charset="-122"/>
                      </a:endParaRPr>
                    </a:p>
                    <a:p>
                      <a:pPr algn="l" fontAlgn="ctr"/>
                      <a:endParaRPr lang="zh-CN" altLang="en-US" sz="1000" b="1" i="0" u="none" strike="noStrike" dirty="0">
                        <a:effectLst/>
                        <a:latin typeface="微软雅黑" panose="020B0503020204020204" pitchFamily="34" charset="-122"/>
                        <a:ea typeface="微软雅黑" panose="020B0503020204020204" pitchFamily="34" charset="-122"/>
                      </a:endParaRPr>
                    </a:p>
                  </a:txBody>
                  <a:tcPr marL="5847" marR="5847" marT="584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745155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8680" y="104649"/>
            <a:ext cx="4464496" cy="428629"/>
          </a:xfrm>
        </p:spPr>
        <p:txBody>
          <a:bodyPr/>
          <a:lstStyle/>
          <a:p>
            <a:pPr fontAlgn="ctr"/>
            <a:r>
              <a:rPr lang="en-US" altLang="zh-CN" sz="2000" dirty="0">
                <a:latin typeface="Arial" pitchFamily="34" charset="0"/>
                <a:cs typeface="Arial" pitchFamily="34" charset="0"/>
              </a:rPr>
              <a:t>6. </a:t>
            </a:r>
            <a:r>
              <a:rPr lang="zh-CN" altLang="en-US" sz="2000" dirty="0"/>
              <a:t>申请地区基本情况及申请单位业绩</a:t>
            </a:r>
            <a:endParaRPr lang="zh-CN" altLang="en-US" sz="2000" dirty="0">
              <a:latin typeface="迷你简中等线"/>
            </a:endParaRPr>
          </a:p>
        </p:txBody>
      </p:sp>
      <p:graphicFrame>
        <p:nvGraphicFramePr>
          <p:cNvPr id="3" name="表格 2"/>
          <p:cNvGraphicFramePr>
            <a:graphicFrameLocks noGrp="1"/>
          </p:cNvGraphicFramePr>
          <p:nvPr>
            <p:extLst>
              <p:ext uri="{D42A27DB-BD31-4B8C-83A1-F6EECF244321}">
                <p14:modId xmlns:p14="http://schemas.microsoft.com/office/powerpoint/2010/main" val="3357016076"/>
              </p:ext>
            </p:extLst>
          </p:nvPr>
        </p:nvGraphicFramePr>
        <p:xfrm>
          <a:off x="213148" y="827580"/>
          <a:ext cx="6384204" cy="7920889"/>
        </p:xfrm>
        <a:graphic>
          <a:graphicData uri="http://schemas.openxmlformats.org/drawingml/2006/table">
            <a:tbl>
              <a:tblPr>
                <a:tableStyleId>{5C22544A-7EE6-4342-B048-85BDC9FD1C3A}</a:tableStyleId>
              </a:tblPr>
              <a:tblGrid>
                <a:gridCol w="615043">
                  <a:extLst>
                    <a:ext uri="{9D8B030D-6E8A-4147-A177-3AD203B41FA5}">
                      <a16:colId xmlns:a16="http://schemas.microsoft.com/office/drawing/2014/main" val="20000"/>
                    </a:ext>
                  </a:extLst>
                </a:gridCol>
                <a:gridCol w="1232657">
                  <a:extLst>
                    <a:ext uri="{9D8B030D-6E8A-4147-A177-3AD203B41FA5}">
                      <a16:colId xmlns:a16="http://schemas.microsoft.com/office/drawing/2014/main" val="20001"/>
                    </a:ext>
                  </a:extLst>
                </a:gridCol>
                <a:gridCol w="756084">
                  <a:extLst>
                    <a:ext uri="{9D8B030D-6E8A-4147-A177-3AD203B41FA5}">
                      <a16:colId xmlns:a16="http://schemas.microsoft.com/office/drawing/2014/main" val="20003"/>
                    </a:ext>
                  </a:extLst>
                </a:gridCol>
                <a:gridCol w="756084">
                  <a:extLst>
                    <a:ext uri="{9D8B030D-6E8A-4147-A177-3AD203B41FA5}">
                      <a16:colId xmlns:a16="http://schemas.microsoft.com/office/drawing/2014/main" val="1459841281"/>
                    </a:ext>
                  </a:extLst>
                </a:gridCol>
                <a:gridCol w="756084">
                  <a:extLst>
                    <a:ext uri="{9D8B030D-6E8A-4147-A177-3AD203B41FA5}">
                      <a16:colId xmlns:a16="http://schemas.microsoft.com/office/drawing/2014/main" val="20005"/>
                    </a:ext>
                  </a:extLst>
                </a:gridCol>
                <a:gridCol w="756084">
                  <a:extLst>
                    <a:ext uri="{9D8B030D-6E8A-4147-A177-3AD203B41FA5}">
                      <a16:colId xmlns:a16="http://schemas.microsoft.com/office/drawing/2014/main" val="20006"/>
                    </a:ext>
                  </a:extLst>
                </a:gridCol>
                <a:gridCol w="756084">
                  <a:extLst>
                    <a:ext uri="{9D8B030D-6E8A-4147-A177-3AD203B41FA5}">
                      <a16:colId xmlns:a16="http://schemas.microsoft.com/office/drawing/2014/main" val="20008"/>
                    </a:ext>
                  </a:extLst>
                </a:gridCol>
                <a:gridCol w="756084">
                  <a:extLst>
                    <a:ext uri="{9D8B030D-6E8A-4147-A177-3AD203B41FA5}">
                      <a16:colId xmlns:a16="http://schemas.microsoft.com/office/drawing/2014/main" val="20010"/>
                    </a:ext>
                  </a:extLst>
                </a:gridCol>
              </a:tblGrid>
              <a:tr h="429937">
                <a:tc gridSpan="8">
                  <a:txBody>
                    <a:bodyPr/>
                    <a:lstStyle/>
                    <a:p>
                      <a:pPr algn="ctr" fontAlgn="ctr"/>
                      <a:r>
                        <a:rPr lang="zh-CN" altLang="en-US" sz="1000" b="1" u="none" strike="noStrike" dirty="0">
                          <a:solidFill>
                            <a:srgbClr val="C00000"/>
                          </a:solidFill>
                          <a:effectLst/>
                          <a:latin typeface="微软雅黑" panose="020B0503020204020204" pitchFamily="34" charset="-122"/>
                          <a:ea typeface="微软雅黑" panose="020B0503020204020204" pitchFamily="34" charset="-122"/>
                        </a:rPr>
                        <a:t>申请地区基本情况</a:t>
                      </a:r>
                      <a:endParaRPr lang="zh-CN" altLang="en-US"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6852" marR="6852" marT="6852" marB="0" anchor="ctr">
                    <a:lnL w="19050" cap="flat" cmpd="sng" algn="ctr">
                      <a:solidFill>
                        <a:schemeClr val="bg1">
                          <a:lumMod val="65000"/>
                        </a:schemeClr>
                      </a:solidFill>
                      <a:prstDash val="solid"/>
                      <a:round/>
                      <a:headEnd type="none" w="med" len="med"/>
                      <a:tailEnd type="none" w="med" len="med"/>
                    </a:lnL>
                    <a:lnR w="19050" cap="flat" cmpd="sng" algn="ctr">
                      <a:solidFill>
                        <a:schemeClr val="bg1">
                          <a:lumMod val="65000"/>
                        </a:schemeClr>
                      </a:solid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hMerge="1">
                  <a:txBody>
                    <a:bodyPr/>
                    <a:lstStyle/>
                    <a:p>
                      <a:endParaRPr lang="zh-CN" altLang="en-US"/>
                    </a:p>
                  </a:txBody>
                  <a:tcPr/>
                </a:tc>
                <a:tc hMerge="1">
                  <a:txBody>
                    <a:bodyPr/>
                    <a:lstStyle/>
                    <a:p>
                      <a:pPr algn="l" fontAlgn="ct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pPr algn="l" fontAlgn="ct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0"/>
                  </a:ext>
                </a:extLst>
              </a:tr>
              <a:tr h="572877">
                <a:tc gridSpan="2">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城市地理位置</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905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r>
                        <a:rPr lang="zh-CN" altLang="en-US" sz="900" u="none" strike="noStrike">
                          <a:effectLst/>
                          <a:latin typeface="微软雅黑" panose="020B0503020204020204" pitchFamily="34" charset="-122"/>
                          <a:ea typeface="微软雅黑" panose="020B0503020204020204" pitchFamily="34" charset="-122"/>
                        </a:rPr>
                        <a:t>　</a:t>
                      </a:r>
                      <a:endParaRPr lang="zh-CN" altLang="en-US"/>
                    </a:p>
                    <a:p>
                      <a:pPr algn="ctr" fontAlgn="ctr"/>
                      <a:r>
                        <a:rPr lang="zh-CN" altLang="en-US" sz="900" u="none" strike="noStrike">
                          <a:effectLst/>
                          <a:latin typeface="微软雅黑" panose="020B0503020204020204" pitchFamily="34" charset="-122"/>
                          <a:ea typeface="微软雅黑" panose="020B0503020204020204" pitchFamily="34" charset="-122"/>
                        </a:rPr>
                        <a:t>　</a:t>
                      </a:r>
                      <a:endParaRPr lang="zh-CN" altLang="en-US" sz="900" b="0" i="0" u="none" strike="noStrike">
                        <a:effectLst/>
                        <a:latin typeface="微软雅黑" panose="020B0503020204020204" pitchFamily="34" charset="-122"/>
                        <a:ea typeface="微软雅黑" panose="020B0503020204020204" pitchFamily="34" charset="-122"/>
                      </a:endParaRPr>
                    </a:p>
                    <a:p>
                      <a:pPr algn="ctr" fontAlgn="ctr"/>
                      <a:r>
                        <a:rPr lang="zh-CN" altLang="en-US" sz="900" u="none" strike="noStrike">
                          <a:effectLst/>
                          <a:latin typeface="微软雅黑" panose="020B0503020204020204" pitchFamily="34" charset="-122"/>
                          <a:ea typeface="微软雅黑" panose="020B0503020204020204" pitchFamily="34" charset="-122"/>
                        </a:rPr>
                        <a:t>　</a:t>
                      </a:r>
                      <a:endParaRPr lang="zh-CN" altLang="en-US" sz="900" b="0" i="0" u="none" strike="noStrike">
                        <a:effectLst/>
                        <a:latin typeface="微软雅黑" panose="020B0503020204020204" pitchFamily="34" charset="-122"/>
                        <a:ea typeface="微软雅黑" panose="020B0503020204020204" pitchFamily="34" charset="-122"/>
                      </a:endParaRPr>
                    </a:p>
                    <a:p>
                      <a:pPr algn="ctr" fontAlgn="ctr"/>
                      <a:r>
                        <a:rPr lang="zh-CN" altLang="en-US" sz="900" u="none" strike="noStrike">
                          <a:effectLst/>
                          <a:latin typeface="微软雅黑" panose="020B0503020204020204" pitchFamily="34" charset="-122"/>
                          <a:ea typeface="微软雅黑" panose="020B0503020204020204" pitchFamily="34" charset="-122"/>
                        </a:rPr>
                        <a:t>　</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6">
                  <a:txBody>
                    <a:bodyPr/>
                    <a:lstStyle/>
                    <a:p>
                      <a:r>
                        <a:rPr lang="zh-CN" altLang="en-US" sz="900" u="none" strike="noStrike" dirty="0">
                          <a:effectLst/>
                          <a:latin typeface="微软雅黑" panose="020B0503020204020204" pitchFamily="34" charset="-122"/>
                          <a:ea typeface="微软雅黑" panose="020B0503020204020204" pitchFamily="34" charset="-122"/>
                        </a:rPr>
                        <a:t>　</a:t>
                      </a:r>
                      <a:endParaRPr lang="zh-CN" altLang="en-US" dirty="0"/>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endParaRPr lang="zh-CN" altLang="en-US"/>
                    </a:p>
                  </a:txBody>
                  <a:tcPr/>
                </a:tc>
                <a:tc hMerge="1">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lnL w="6350" cap="flat" cmpd="sng" algn="ctr">
                      <a:solidFill>
                        <a:schemeClr val="tx1">
                          <a:lumMod val="50000"/>
                          <a:lumOff val="50000"/>
                        </a:schemeClr>
                      </a:solidFill>
                      <a:prstDash val="sysDot"/>
                      <a:round/>
                      <a:headEnd type="none" w="med" len="med"/>
                      <a:tailEnd type="none" w="med" len="med"/>
                    </a:lnL>
                    <a:lnT w="6350" cap="flat" cmpd="sng" algn="ctr">
                      <a:solidFill>
                        <a:schemeClr val="tx1">
                          <a:lumMod val="50000"/>
                          <a:lumOff val="50000"/>
                        </a:schemeClr>
                      </a:solidFill>
                      <a:prstDash val="sysDot"/>
                      <a:round/>
                      <a:headEnd type="none" w="med" len="med"/>
                      <a:tailEnd type="none" w="med" len="med"/>
                    </a:lnT>
                  </a:tcPr>
                </a:tc>
                <a:tc hMerge="1">
                  <a:txBody>
                    <a:bodyPr/>
                    <a:lstStyle/>
                    <a:p>
                      <a:endParaRPr lang="zh-CN" altLang="en-US"/>
                    </a:p>
                  </a:txBody>
                  <a:tcPr>
                    <a:lnL w="1270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ysDot"/>
                      <a:round/>
                      <a:headEnd type="none" w="med" len="med"/>
                      <a:tailEnd type="none" w="med" len="med"/>
                    </a:lnT>
                  </a:tcPr>
                </a:tc>
                <a:tc hMerge="1">
                  <a:txBody>
                    <a:bodyPr/>
                    <a:lstStyle/>
                    <a:p>
                      <a:endParaRPr lang="zh-CN" altLang="en-US"/>
                    </a:p>
                  </a:txBody>
                  <a:tcPr/>
                </a:tc>
                <a:extLst>
                  <a:ext uri="{0D108BD9-81ED-4DB2-BD59-A6C34878D82A}">
                    <a16:rowId xmlns:a16="http://schemas.microsoft.com/office/drawing/2014/main" val="10008"/>
                  </a:ext>
                </a:extLst>
              </a:tr>
              <a:tr h="437754">
                <a:tc gridSpan="2">
                  <a:txBody>
                    <a:bodyPr/>
                    <a:lstStyle/>
                    <a:p>
                      <a:pPr algn="ctr" fontAlgn="ctr"/>
                      <a:r>
                        <a:rPr lang="zh-CN" altLang="en-US" sz="900" b="1" i="0" u="none" strike="noStrike" dirty="0">
                          <a:effectLst/>
                          <a:latin typeface="微软雅黑" panose="020B0503020204020204" pitchFamily="34" charset="-122"/>
                          <a:ea typeface="微软雅黑" panose="020B0503020204020204" pitchFamily="34" charset="-122"/>
                        </a:rPr>
                        <a:t>主要产业</a:t>
                      </a:r>
                    </a:p>
                  </a:txBody>
                  <a:tcPr marL="6852" marR="6852" marT="6852" marB="0" anchor="ctr">
                    <a:lnL w="1905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r>
                        <a:rPr lang="zh-CN" altLang="en-US" sz="900" u="none" strike="noStrike" dirty="0">
                          <a:effectLst/>
                          <a:latin typeface="微软雅黑" panose="020B0503020204020204" pitchFamily="34" charset="-122"/>
                          <a:ea typeface="微软雅黑" panose="020B0503020204020204" pitchFamily="34" charset="-122"/>
                        </a:rPr>
                        <a:t>　</a:t>
                      </a:r>
                      <a:endParaRPr lang="zh-CN" altLang="en-US" dirty="0"/>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6">
                  <a:txBody>
                    <a:bodyPr/>
                    <a:lstStyle/>
                    <a:p>
                      <a:r>
                        <a:rPr lang="zh-CN" altLang="en-US" sz="900" u="none" strike="noStrike" dirty="0">
                          <a:effectLst/>
                          <a:latin typeface="微软雅黑" panose="020B0503020204020204" pitchFamily="34" charset="-122"/>
                          <a:ea typeface="微软雅黑" panose="020B0503020204020204" pitchFamily="34" charset="-122"/>
                        </a:rPr>
                        <a:t>　</a:t>
                      </a:r>
                      <a:endParaRPr lang="zh-CN" altLang="en-US" dirty="0"/>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endParaRPr lang="zh-CN" altLang="en-US"/>
                    </a:p>
                  </a:txBody>
                  <a:tcPr/>
                </a:tc>
                <a:tc hMerge="1">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lnL w="6350" cap="flat" cmpd="sng" algn="ctr">
                      <a:solidFill>
                        <a:schemeClr val="tx1">
                          <a:lumMod val="50000"/>
                          <a:lumOff val="50000"/>
                        </a:schemeClr>
                      </a:solidFill>
                      <a:prstDash val="sysDot"/>
                      <a:round/>
                      <a:headEnd type="none" w="med" len="med"/>
                      <a:tailEnd type="none" w="med" len="med"/>
                    </a:lnL>
                  </a:tcPr>
                </a:tc>
                <a:tc hMerge="1">
                  <a:txBody>
                    <a:bodyPr/>
                    <a:lstStyle/>
                    <a:p>
                      <a:endParaRPr lang="zh-CN" altLang="en-US"/>
                    </a:p>
                  </a:txBody>
                  <a:tcPr>
                    <a:lnL w="12700" cap="flat" cmpd="sng" algn="ctr">
                      <a:solidFill>
                        <a:schemeClr val="tx1">
                          <a:lumMod val="50000"/>
                          <a:lumOff val="50000"/>
                        </a:schemeClr>
                      </a:solidFill>
                      <a:prstDash val="solid"/>
                      <a:round/>
                      <a:headEnd type="none" w="med" len="med"/>
                      <a:tailEnd type="none" w="med" len="med"/>
                    </a:lnL>
                  </a:tcPr>
                </a:tc>
                <a:tc hMerge="1">
                  <a:txBody>
                    <a:bodyPr/>
                    <a:lstStyle/>
                    <a:p>
                      <a:endParaRPr lang="zh-CN" altLang="en-US"/>
                    </a:p>
                  </a:txBody>
                  <a:tcPr/>
                </a:tc>
                <a:extLst>
                  <a:ext uri="{0D108BD9-81ED-4DB2-BD59-A6C34878D82A}">
                    <a16:rowId xmlns:a16="http://schemas.microsoft.com/office/drawing/2014/main" val="10009"/>
                  </a:ext>
                </a:extLst>
              </a:tr>
              <a:tr h="437754">
                <a:tc gridSpan="2">
                  <a:txBody>
                    <a:bodyPr/>
                    <a:lstStyle/>
                    <a:p>
                      <a:pPr algn="ctr" fontAlgn="ctr"/>
                      <a:r>
                        <a:rPr lang="zh-CN" altLang="en-US" sz="900" b="1" i="0" u="none" strike="noStrike" dirty="0">
                          <a:effectLst/>
                          <a:latin typeface="微软雅黑" panose="020B0503020204020204" pitchFamily="34" charset="-122"/>
                          <a:ea typeface="微软雅黑" panose="020B0503020204020204" pitchFamily="34" charset="-122"/>
                        </a:rPr>
                        <a:t>当地人口（百万）</a:t>
                      </a:r>
                    </a:p>
                  </a:txBody>
                  <a:tcPr marL="6852" marR="6852" marT="6852" marB="0" anchor="ctr">
                    <a:lnL w="1905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r>
                        <a:rPr lang="zh-CN" altLang="en-US" sz="900" u="none" strike="noStrike" dirty="0">
                          <a:effectLst/>
                          <a:latin typeface="微软雅黑" panose="020B0503020204020204" pitchFamily="34" charset="-122"/>
                          <a:ea typeface="微软雅黑" panose="020B0503020204020204" pitchFamily="34" charset="-122"/>
                        </a:rPr>
                        <a:t>　</a:t>
                      </a:r>
                      <a:endParaRPr lang="zh-CN" altLang="en-US" dirty="0"/>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6">
                  <a:txBody>
                    <a:bodyPr/>
                    <a:lstStyle/>
                    <a:p>
                      <a:r>
                        <a:rPr lang="zh-CN" altLang="en-US" sz="900" u="none" strike="noStrike" dirty="0">
                          <a:effectLst/>
                          <a:latin typeface="微软雅黑" panose="020B0503020204020204" pitchFamily="34" charset="-122"/>
                          <a:ea typeface="微软雅黑" panose="020B0503020204020204" pitchFamily="34" charset="-122"/>
                        </a:rPr>
                        <a:t>　</a:t>
                      </a:r>
                      <a:endParaRPr lang="zh-CN" altLang="en-US" dirty="0"/>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endParaRPr lang="zh-CN" altLang="en-US"/>
                    </a:p>
                  </a:txBody>
                  <a:tcPr/>
                </a:tc>
                <a:tc hMerge="1">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lnL w="6350" cap="flat" cmpd="sng" algn="ctr">
                      <a:solidFill>
                        <a:schemeClr val="tx1">
                          <a:lumMod val="50000"/>
                          <a:lumOff val="50000"/>
                        </a:schemeClr>
                      </a:solidFill>
                      <a:prstDash val="sysDot"/>
                      <a:round/>
                      <a:headEnd type="none" w="med" len="med"/>
                      <a:tailEnd type="none" w="med" len="med"/>
                    </a:lnL>
                  </a:tcPr>
                </a:tc>
                <a:tc hMerge="1">
                  <a:txBody>
                    <a:bodyPr/>
                    <a:lstStyle/>
                    <a:p>
                      <a:endParaRPr lang="zh-CN" altLang="en-US"/>
                    </a:p>
                  </a:txBody>
                  <a:tcPr>
                    <a:lnL w="12700" cap="flat" cmpd="sng" algn="ctr">
                      <a:solidFill>
                        <a:schemeClr val="tx1">
                          <a:lumMod val="50000"/>
                          <a:lumOff val="50000"/>
                        </a:schemeClr>
                      </a:solidFill>
                      <a:prstDash val="solid"/>
                      <a:round/>
                      <a:headEnd type="none" w="med" len="med"/>
                      <a:tailEnd type="none" w="med" len="med"/>
                    </a:lnL>
                  </a:tcPr>
                </a:tc>
                <a:tc hMerge="1">
                  <a:txBody>
                    <a:bodyPr/>
                    <a:lstStyle/>
                    <a:p>
                      <a:endParaRPr lang="zh-CN" altLang="en-US"/>
                    </a:p>
                  </a:txBody>
                  <a:tcPr/>
                </a:tc>
                <a:extLst>
                  <a:ext uri="{0D108BD9-81ED-4DB2-BD59-A6C34878D82A}">
                    <a16:rowId xmlns:a16="http://schemas.microsoft.com/office/drawing/2014/main" val="10010"/>
                  </a:ext>
                </a:extLst>
              </a:tr>
              <a:tr h="437754">
                <a:tc gridSpan="2">
                  <a:txBody>
                    <a:bodyPr/>
                    <a:lstStyle/>
                    <a:p>
                      <a:pPr algn="ctr" fontAlgn="ctr"/>
                      <a:r>
                        <a:rPr lang="zh-CN" altLang="en-US" sz="900" b="1" i="0" u="none" strike="noStrike" dirty="0">
                          <a:effectLst/>
                          <a:latin typeface="微软雅黑" panose="020B0503020204020204" pitchFamily="34" charset="-122"/>
                          <a:ea typeface="微软雅黑" panose="020B0503020204020204" pitchFamily="34" charset="-122"/>
                        </a:rPr>
                        <a:t>当地乘用车保有量</a:t>
                      </a:r>
                    </a:p>
                  </a:txBody>
                  <a:tcPr marL="6852" marR="6852" marT="6852" marB="0" anchor="ctr">
                    <a:lnL w="1905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pPr algn="ctr"/>
                      <a:endParaRPr lang="zh-CN" altLang="en-US" dirty="0"/>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900" b="1" i="0" u="none" strike="noStrike" kern="1200" dirty="0">
                          <a:solidFill>
                            <a:schemeClr val="dk1"/>
                          </a:solidFill>
                          <a:effectLst/>
                          <a:latin typeface="微软雅黑" panose="020B0503020204020204" pitchFamily="34" charset="-122"/>
                          <a:ea typeface="微软雅黑" panose="020B0503020204020204" pitchFamily="34" charset="-122"/>
                          <a:cs typeface="+mn-cs"/>
                        </a:rPr>
                        <a:t>北京现代保有量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endParaRPr lang="zh-CN" altLang="en-US"/>
                    </a:p>
                  </a:txBody>
                  <a:tcPr>
                    <a:lnL w="6350" cap="flat" cmpd="sng" algn="ctr">
                      <a:solidFill>
                        <a:schemeClr val="tx1">
                          <a:lumMod val="50000"/>
                          <a:lumOff val="50000"/>
                        </a:schemeClr>
                      </a:solidFill>
                      <a:prstDash val="sysDot"/>
                      <a:round/>
                      <a:headEnd type="none" w="med" len="med"/>
                      <a:tailEnd type="none" w="med" len="med"/>
                    </a:lnL>
                  </a:tcPr>
                </a:tc>
                <a:tc gridSpan="2">
                  <a:txBody>
                    <a:bodyPr/>
                    <a:lstStyle/>
                    <a:p>
                      <a:r>
                        <a:rPr lang="zh-CN" altLang="en-US" sz="900" u="none" strike="noStrike" dirty="0">
                          <a:effectLst/>
                          <a:latin typeface="微软雅黑" panose="020B0503020204020204" pitchFamily="34" charset="-122"/>
                          <a:ea typeface="微软雅黑" panose="020B0503020204020204" pitchFamily="34" charset="-122"/>
                        </a:rPr>
                        <a:t>　</a:t>
                      </a:r>
                      <a:endParaRPr lang="zh-CN" altLang="en-US" dirty="0"/>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1"/>
                  </a:ext>
                </a:extLst>
              </a:tr>
              <a:tr h="437754">
                <a:tc rowSpan="2" gridSpan="2">
                  <a:txBody>
                    <a:bodyPr/>
                    <a:lstStyle/>
                    <a:p>
                      <a:pPr algn="ctr" fontAlgn="ctr"/>
                      <a:r>
                        <a:rPr lang="zh-CN" altLang="en-US" sz="900" b="1" i="0" u="none" strike="noStrike" dirty="0">
                          <a:effectLst/>
                          <a:latin typeface="微软雅黑" panose="020B0503020204020204" pitchFamily="34" charset="-122"/>
                          <a:ea typeface="微软雅黑" panose="020B0503020204020204" pitchFamily="34" charset="-122"/>
                        </a:rPr>
                        <a:t>最近三年乘用车新增量</a:t>
                      </a:r>
                    </a:p>
                  </a:txBody>
                  <a:tcPr marL="6852" marR="6852" marT="6852" marB="0" anchor="ctr">
                    <a:lnL w="1905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rowSpan="2" hMerge="1">
                  <a:txBody>
                    <a:bodyPr/>
                    <a:lstStyle/>
                    <a:p>
                      <a:pPr algn="ctr" fontAlgn="ctr"/>
                      <a:r>
                        <a:rPr lang="en-US" altLang="zh-CN" sz="900" b="1" i="0" u="none" strike="noStrike" dirty="0">
                          <a:effectLst/>
                          <a:latin typeface="微软雅黑" panose="020B0503020204020204" pitchFamily="34" charset="-122"/>
                          <a:ea typeface="微软雅黑" panose="020B0503020204020204" pitchFamily="34" charset="-122"/>
                        </a:rPr>
                        <a:t>2020</a:t>
                      </a:r>
                      <a:r>
                        <a:rPr lang="zh-CN" altLang="en-US" sz="900" b="1" i="0" u="none" strike="noStrike" dirty="0">
                          <a:effectLst/>
                          <a:latin typeface="微软雅黑" panose="020B0503020204020204" pitchFamily="34" charset="-122"/>
                          <a:ea typeface="微软雅黑" panose="020B0503020204020204" pitchFamily="34" charset="-122"/>
                        </a:rPr>
                        <a:t>年</a:t>
                      </a: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en-US" altLang="zh-CN" sz="900" b="1" i="0" u="none" strike="noStrike" dirty="0">
                          <a:effectLst/>
                          <a:latin typeface="微软雅黑" panose="020B0503020204020204" pitchFamily="34" charset="-122"/>
                          <a:ea typeface="微软雅黑" panose="020B0503020204020204" pitchFamily="34" charset="-122"/>
                        </a:rPr>
                        <a:t>2020</a:t>
                      </a:r>
                      <a:r>
                        <a:rPr lang="zh-CN" altLang="en-US" sz="900" b="1" i="0" u="none" strike="noStrike" dirty="0">
                          <a:effectLst/>
                          <a:latin typeface="微软雅黑" panose="020B0503020204020204" pitchFamily="34" charset="-122"/>
                          <a:ea typeface="微软雅黑" panose="020B0503020204020204" pitchFamily="34" charset="-122"/>
                        </a:rPr>
                        <a:t>年</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pPr algn="ctr"/>
                      <a:endParaRPr lang="zh-CN" altLang="en-US" dirty="0"/>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gridSpan="2">
                  <a:txBody>
                    <a:bodyPr/>
                    <a:lstStyle/>
                    <a:p>
                      <a:pPr algn="ctr" fontAlgn="ctr"/>
                      <a:r>
                        <a:rPr lang="zh-CN" altLang="en-US" sz="900" b="1" i="0" u="none" strike="noStrike" kern="1200" dirty="0">
                          <a:solidFill>
                            <a:schemeClr val="dk1"/>
                          </a:solidFill>
                          <a:effectLst/>
                          <a:latin typeface="微软雅黑" panose="020B0503020204020204" pitchFamily="34" charset="-122"/>
                          <a:ea typeface="微软雅黑" panose="020B0503020204020204" pitchFamily="34" charset="-122"/>
                          <a:cs typeface="+mn-cs"/>
                        </a:rPr>
                        <a:t>　</a:t>
                      </a:r>
                      <a:r>
                        <a:rPr lang="en-US" altLang="zh-CN" sz="900" b="1" i="0" u="none" strike="noStrike" kern="1200" dirty="0">
                          <a:solidFill>
                            <a:schemeClr val="dk1"/>
                          </a:solidFill>
                          <a:effectLst/>
                          <a:latin typeface="微软雅黑" panose="020B0503020204020204" pitchFamily="34" charset="-122"/>
                          <a:ea typeface="微软雅黑" panose="020B0503020204020204" pitchFamily="34" charset="-122"/>
                          <a:cs typeface="+mn-cs"/>
                        </a:rPr>
                        <a:t>2021</a:t>
                      </a:r>
                      <a:r>
                        <a:rPr lang="zh-CN" altLang="en-US" sz="900" b="1" i="0" u="none" strike="noStrike" kern="1200" dirty="0">
                          <a:solidFill>
                            <a:schemeClr val="dk1"/>
                          </a:solidFill>
                          <a:effectLst/>
                          <a:latin typeface="微软雅黑" panose="020B0503020204020204" pitchFamily="34" charset="-122"/>
                          <a:ea typeface="微软雅黑" panose="020B0503020204020204" pitchFamily="34" charset="-122"/>
                          <a:cs typeface="+mn-cs"/>
                        </a:rPr>
                        <a:t>年</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endParaRPr lang="zh-CN" altLang="en-US"/>
                    </a:p>
                  </a:txBody>
                  <a:tcPr>
                    <a:lnL w="6350" cap="flat" cmpd="sng" algn="ctr">
                      <a:solidFill>
                        <a:schemeClr val="tx1">
                          <a:lumMod val="50000"/>
                          <a:lumOff val="50000"/>
                        </a:schemeClr>
                      </a:solidFill>
                      <a:prstDash val="sysDot"/>
                      <a:round/>
                      <a:headEnd type="none" w="med" len="med"/>
                      <a:tailEnd type="none" w="med" len="med"/>
                    </a:lnL>
                  </a:tcPr>
                </a:tc>
                <a:tc gridSpan="2">
                  <a:txBody>
                    <a:bodyPr/>
                    <a:lstStyle/>
                    <a:p>
                      <a:pPr algn="ctr"/>
                      <a:r>
                        <a:rPr lang="en-US" altLang="zh-CN" sz="900" b="1" i="0" u="none" strike="noStrike" kern="1200" dirty="0">
                          <a:solidFill>
                            <a:schemeClr val="dk1"/>
                          </a:solidFill>
                          <a:effectLst/>
                          <a:latin typeface="微软雅黑" panose="020B0503020204020204" pitchFamily="34" charset="-122"/>
                          <a:ea typeface="微软雅黑" panose="020B0503020204020204" pitchFamily="34" charset="-122"/>
                          <a:cs typeface="+mn-cs"/>
                        </a:rPr>
                        <a:t>2022</a:t>
                      </a:r>
                      <a:r>
                        <a:rPr lang="zh-CN" altLang="en-US" sz="900" b="1" i="0" u="none" strike="noStrike" kern="1200" dirty="0">
                          <a:solidFill>
                            <a:schemeClr val="dk1"/>
                          </a:solidFill>
                          <a:effectLst/>
                          <a:latin typeface="微软雅黑" panose="020B0503020204020204" pitchFamily="34" charset="-122"/>
                          <a:ea typeface="微软雅黑" panose="020B0503020204020204" pitchFamily="34" charset="-122"/>
                          <a:cs typeface="+mn-cs"/>
                        </a:rPr>
                        <a:t>年　</a:t>
                      </a:r>
                      <a:endParaRPr lang="zh-CN" altLang="en-US" dirty="0"/>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2"/>
                  </a:ext>
                </a:extLst>
              </a:tr>
              <a:tr h="437754">
                <a:tc gridSpan="2" vMerge="1">
                  <a:txBody>
                    <a:bodyPr/>
                    <a:lstStyle/>
                    <a:p>
                      <a:pPr algn="ctr" fontAlgn="ct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vMerge="1">
                  <a:txBody>
                    <a:bodyPr/>
                    <a:lstStyle/>
                    <a:p>
                      <a:endParaRPr lang="zh-CN" altLang="en-US" dirty="0"/>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gridSpan="2">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hMerge="1">
                  <a:txBody>
                    <a:bodyPr/>
                    <a:lstStyle/>
                    <a:p>
                      <a:endParaRPr lang="zh-CN" altLang="en-US" dirty="0"/>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gridSpan="2">
                  <a:txBody>
                    <a:bodyPr/>
                    <a:lstStyle/>
                    <a:p>
                      <a:r>
                        <a:rPr lang="zh-CN" altLang="en-US" sz="900" u="none" strike="noStrike" dirty="0">
                          <a:effectLst/>
                          <a:latin typeface="微软雅黑" panose="020B0503020204020204" pitchFamily="34" charset="-122"/>
                          <a:ea typeface="微软雅黑" panose="020B0503020204020204" pitchFamily="34" charset="-122"/>
                        </a:rPr>
                        <a:t>　</a:t>
                      </a:r>
                      <a:endParaRPr lang="zh-CN" altLang="en-US" dirty="0"/>
                    </a:p>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p>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hMerge="1">
                  <a:txBody>
                    <a:bodyPr/>
                    <a:lstStyle/>
                    <a:p>
                      <a:endParaRPr lang="zh-CN" altLang="en-US"/>
                    </a:p>
                  </a:txBody>
                  <a:tcPr>
                    <a:lnL w="6350" cap="flat" cmpd="sng" algn="ctr">
                      <a:solidFill>
                        <a:schemeClr val="tx1">
                          <a:lumMod val="50000"/>
                          <a:lumOff val="50000"/>
                        </a:schemeClr>
                      </a:solidFill>
                      <a:prstDash val="sysDot"/>
                      <a:round/>
                      <a:headEnd type="none" w="med" len="med"/>
                      <a:tailEnd type="none" w="med" len="med"/>
                    </a:lnL>
                  </a:tcPr>
                </a:tc>
                <a:tc gridSpan="2">
                  <a:txBody>
                    <a:bodyPr/>
                    <a:lstStyle/>
                    <a:p>
                      <a:r>
                        <a:rPr lang="zh-CN" altLang="en-US" sz="900" u="none" strike="noStrike" dirty="0">
                          <a:effectLst/>
                          <a:latin typeface="微软雅黑" panose="020B0503020204020204" pitchFamily="34" charset="-122"/>
                          <a:ea typeface="微软雅黑" panose="020B0503020204020204" pitchFamily="34" charset="-122"/>
                        </a:rPr>
                        <a:t>　</a:t>
                      </a:r>
                      <a:endParaRPr lang="zh-CN" altLang="en-US" dirty="0"/>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0013"/>
                  </a:ext>
                </a:extLst>
              </a:tr>
              <a:tr h="429937">
                <a:tc gridSpan="8">
                  <a:txBody>
                    <a:bodyPr/>
                    <a:lstStyle/>
                    <a:p>
                      <a:pPr algn="ctr" fontAlgn="ctr"/>
                      <a:r>
                        <a:rPr lang="zh-CN" altLang="en-US" sz="1000" b="1" u="none" strike="noStrike" dirty="0">
                          <a:solidFill>
                            <a:srgbClr val="C00000"/>
                          </a:solidFill>
                          <a:effectLst/>
                          <a:latin typeface="微软雅黑" panose="020B0503020204020204" pitchFamily="34" charset="-122"/>
                          <a:ea typeface="微软雅黑" panose="020B0503020204020204" pitchFamily="34" charset="-122"/>
                        </a:rPr>
                        <a:t>申请单位经营业绩</a:t>
                      </a:r>
                      <a:endParaRPr lang="zh-CN" altLang="en-US" sz="1000" b="1" i="0" u="none" strike="noStrike" dirty="0">
                        <a:solidFill>
                          <a:srgbClr val="C00000"/>
                        </a:solidFill>
                        <a:effectLst/>
                        <a:latin typeface="微软雅黑" panose="020B0503020204020204" pitchFamily="34" charset="-122"/>
                        <a:ea typeface="微软雅黑" panose="020B0503020204020204" pitchFamily="34" charset="-122"/>
                      </a:endParaRPr>
                    </a:p>
                  </a:txBody>
                  <a:tcPr marL="6852" marR="6852" marT="6852" marB="0" anchor="ctr">
                    <a:lnL w="19050" cap="flat" cmpd="sng" algn="ctr">
                      <a:solidFill>
                        <a:schemeClr val="bg1">
                          <a:lumMod val="65000"/>
                        </a:schemeClr>
                      </a:solidFill>
                      <a:prstDash val="solid"/>
                      <a:round/>
                      <a:headEnd type="none" w="med" len="med"/>
                      <a:tailEnd type="none" w="med" len="med"/>
                    </a:lnL>
                    <a:lnR w="19050" cap="flat" cmpd="sng" algn="ctr">
                      <a:solidFill>
                        <a:schemeClr val="bg1">
                          <a:lumMod val="65000"/>
                        </a:schemeClr>
                      </a:solid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hMerge="1">
                  <a:txBody>
                    <a:bodyPr/>
                    <a:lstStyle/>
                    <a:p>
                      <a:pPr algn="l" fontAlgn="ct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endParaRPr lang="zh-CN" altLang="en-US"/>
                    </a:p>
                  </a:txBody>
                  <a:tcPr/>
                </a:tc>
                <a:tc hMerge="1">
                  <a:txBody>
                    <a:bodyPr/>
                    <a:lstStyle/>
                    <a:p>
                      <a:pPr algn="l" fontAlgn="ct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hMerge="1">
                  <a:txBody>
                    <a:bodyPr/>
                    <a:lstStyle/>
                    <a:p>
                      <a:pPr algn="l" fontAlgn="ct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14"/>
                  </a:ext>
                </a:extLst>
              </a:tr>
              <a:tr h="429937">
                <a:tc rowSpan="2">
                  <a:txBody>
                    <a:bodyPr/>
                    <a:lstStyle/>
                    <a:p>
                      <a:pPr algn="ctr" fontAlgn="ctr"/>
                      <a:r>
                        <a:rPr lang="zh-CN" altLang="en-US" sz="800" b="1" u="none" strike="noStrike" dirty="0">
                          <a:effectLst/>
                          <a:latin typeface="微软雅黑" panose="020B0503020204020204" pitchFamily="34" charset="-122"/>
                          <a:ea typeface="微软雅黑" panose="020B0503020204020204" pitchFamily="34" charset="-122"/>
                        </a:rPr>
                        <a:t>区</a:t>
                      </a:r>
                      <a:br>
                        <a:rPr lang="zh-CN" altLang="en-US" sz="800" b="1" u="none" strike="noStrike" dirty="0">
                          <a:effectLst/>
                          <a:latin typeface="微软雅黑" panose="020B0503020204020204" pitchFamily="34" charset="-122"/>
                          <a:ea typeface="微软雅黑" panose="020B0503020204020204" pitchFamily="34" charset="-122"/>
                        </a:rPr>
                      </a:br>
                      <a:r>
                        <a:rPr lang="zh-CN" altLang="en-US" sz="800" b="1" u="none" strike="noStrike" dirty="0">
                          <a:effectLst/>
                          <a:latin typeface="微软雅黑" panose="020B0503020204020204" pitchFamily="34" charset="-122"/>
                          <a:ea typeface="微软雅黑" panose="020B0503020204020204" pitchFamily="34" charset="-122"/>
                        </a:rPr>
                        <a:t>分</a:t>
                      </a:r>
                      <a:endParaRPr lang="zh-CN" altLang="en-US" sz="8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905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solidFill>
                      <a:schemeClr val="bg2"/>
                    </a:solidFill>
                  </a:tcPr>
                </a:tc>
                <a:tc rowSpan="2">
                  <a:txBody>
                    <a:bodyPr/>
                    <a:lstStyle/>
                    <a:p>
                      <a:pPr algn="ctr" fontAlgn="ctr"/>
                      <a:r>
                        <a:rPr lang="zh-CN" altLang="en-US" sz="800" b="1" u="none" strike="noStrike" dirty="0">
                          <a:effectLst/>
                          <a:latin typeface="微软雅黑" panose="020B0503020204020204" pitchFamily="34" charset="-122"/>
                          <a:ea typeface="微软雅黑" panose="020B0503020204020204" pitchFamily="34" charset="-122"/>
                        </a:rPr>
                        <a:t>营业额</a:t>
                      </a:r>
                      <a:r>
                        <a:rPr lang="en-US" altLang="zh-CN" sz="800" b="1" u="none" strike="noStrike" dirty="0">
                          <a:effectLst/>
                          <a:latin typeface="微软雅黑" panose="020B0503020204020204" pitchFamily="34" charset="-122"/>
                          <a:ea typeface="微软雅黑" panose="020B0503020204020204" pitchFamily="34" charset="-122"/>
                        </a:rPr>
                        <a:t>/</a:t>
                      </a:r>
                      <a:r>
                        <a:rPr lang="zh-CN" altLang="en-US" sz="800" b="1" u="none" strike="noStrike" dirty="0">
                          <a:effectLst/>
                          <a:latin typeface="微软雅黑" panose="020B0503020204020204" pitchFamily="34" charset="-122"/>
                          <a:ea typeface="微软雅黑" panose="020B0503020204020204" pitchFamily="34" charset="-122"/>
                        </a:rPr>
                        <a:t>税前利润</a:t>
                      </a:r>
                      <a:br>
                        <a:rPr lang="zh-CN" altLang="en-US" sz="800" b="1" u="none" strike="noStrike" dirty="0">
                          <a:effectLst/>
                          <a:latin typeface="微软雅黑" panose="020B0503020204020204" pitchFamily="34" charset="-122"/>
                          <a:ea typeface="微软雅黑" panose="020B0503020204020204" pitchFamily="34" charset="-122"/>
                        </a:rPr>
                      </a:br>
                      <a:r>
                        <a:rPr lang="en-US" altLang="zh-CN" sz="800" b="1" u="none" strike="noStrike" dirty="0">
                          <a:effectLst/>
                          <a:latin typeface="微软雅黑" panose="020B0503020204020204" pitchFamily="34" charset="-122"/>
                          <a:ea typeface="微软雅黑" panose="020B0503020204020204" pitchFamily="34" charset="-122"/>
                        </a:rPr>
                        <a:t>(</a:t>
                      </a:r>
                      <a:r>
                        <a:rPr lang="zh-CN" altLang="en-US" sz="800" b="1" u="none" strike="noStrike" dirty="0">
                          <a:effectLst/>
                          <a:latin typeface="微软雅黑" panose="020B0503020204020204" pitchFamily="34" charset="-122"/>
                          <a:ea typeface="微软雅黑" panose="020B0503020204020204" pitchFamily="34" charset="-122"/>
                        </a:rPr>
                        <a:t>万元</a:t>
                      </a:r>
                      <a:r>
                        <a:rPr lang="en-US" altLang="zh-CN" sz="800" b="1" u="none" strike="noStrike" dirty="0">
                          <a:effectLst/>
                          <a:latin typeface="微软雅黑" panose="020B0503020204020204" pitchFamily="34" charset="-122"/>
                          <a:ea typeface="微软雅黑" panose="020B0503020204020204" pitchFamily="34" charset="-122"/>
                        </a:rPr>
                        <a:t>)</a:t>
                      </a:r>
                      <a:endParaRPr lang="en-US" altLang="zh-CN" sz="8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solidFill>
                      <a:schemeClr val="bg2"/>
                    </a:solidFill>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900" b="1" u="none" strike="noStrike" dirty="0">
                          <a:effectLst/>
                          <a:latin typeface="Arial" panose="020B0604020202020204" pitchFamily="34" charset="0"/>
                          <a:ea typeface="微软雅黑" panose="020B0503020204020204" pitchFamily="34" charset="-122"/>
                          <a:cs typeface="Arial" panose="020B0604020202020204" pitchFamily="34" charset="0"/>
                        </a:rPr>
                        <a:t>2020</a:t>
                      </a:r>
                      <a:r>
                        <a:rPr lang="zh-CN" altLang="en-US" sz="900" b="1" u="none" strike="noStrike" dirty="0">
                          <a:effectLst/>
                          <a:latin typeface="Arial" panose="020B0604020202020204" pitchFamily="34" charset="0"/>
                          <a:ea typeface="微软雅黑" panose="020B0503020204020204" pitchFamily="34" charset="-122"/>
                          <a:cs typeface="Arial" panose="020B0604020202020204" pitchFamily="34" charset="0"/>
                        </a:rPr>
                        <a:t>年</a:t>
                      </a:r>
                      <a:endParaRPr lang="zh-CN" altLang="en-US" sz="900" b="1" i="0" u="none" strike="noStrike" dirty="0">
                        <a:effectLst/>
                        <a:latin typeface="Arial" panose="020B0604020202020204" pitchFamily="34" charset="0"/>
                        <a:ea typeface="微软雅黑" panose="020B0503020204020204" pitchFamily="34" charset="-122"/>
                        <a:cs typeface="Arial" panose="020B0604020202020204" pitchFamily="34" charset="0"/>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solidFill>
                      <a:schemeClr val="bg2"/>
                    </a:solidFill>
                  </a:tcPr>
                </a:tc>
                <a:tc hMerge="1">
                  <a:txBody>
                    <a:bodyPr/>
                    <a:lstStyle/>
                    <a:p>
                      <a:endParaRPr lang="zh-CN" altLang="en-US"/>
                    </a:p>
                  </a:txBody>
                  <a:tcPr/>
                </a:tc>
                <a:tc gridSpan="2">
                  <a:txBody>
                    <a:bodyPr/>
                    <a:lstStyle/>
                    <a:p>
                      <a:pPr algn="ctr" fontAlgn="ctr"/>
                      <a:r>
                        <a:rPr lang="en-US" altLang="zh-CN" sz="900" b="1" i="0" u="none" strike="noStrike" dirty="0">
                          <a:effectLst/>
                          <a:latin typeface="Arial" panose="020B0604020202020204" pitchFamily="34" charset="0"/>
                          <a:ea typeface="微软雅黑" panose="020B0503020204020204" pitchFamily="34" charset="-122"/>
                          <a:cs typeface="Arial" panose="020B0604020202020204" pitchFamily="34" charset="0"/>
                        </a:rPr>
                        <a:t>2021</a:t>
                      </a:r>
                      <a:r>
                        <a:rPr lang="zh-CN" altLang="en-US" sz="900" b="1" i="0" u="none" strike="noStrike" dirty="0">
                          <a:effectLst/>
                          <a:latin typeface="Arial" panose="020B0604020202020204" pitchFamily="34" charset="0"/>
                          <a:ea typeface="微软雅黑" panose="020B0503020204020204" pitchFamily="34" charset="-122"/>
                          <a:cs typeface="Arial" panose="020B0604020202020204" pitchFamily="34" charset="0"/>
                        </a:rPr>
                        <a:t>年</a:t>
                      </a:r>
                    </a:p>
                  </a:txBody>
                  <a:tcPr marL="6852" marR="6852" marT="6852" marB="0" anchor="ctr">
                    <a:lnL w="12700" cap="flat" cmpd="sng" algn="ctr">
                      <a:solidFill>
                        <a:schemeClr val="bg1">
                          <a:lumMod val="65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solidFill>
                      <a:schemeClr val="bg2"/>
                    </a:solidFill>
                  </a:tcPr>
                </a:tc>
                <a:tc hMerge="1">
                  <a:txBody>
                    <a:bodyPr/>
                    <a:lstStyle/>
                    <a:p>
                      <a:pPr algn="ctr" fontAlgn="ctr"/>
                      <a:endParaRPr lang="zh-CN" altLang="en-US" sz="900" b="1" i="0" u="none" strike="noStrike" dirty="0">
                        <a:effectLst/>
                        <a:latin typeface="Arial" panose="020B0604020202020204" pitchFamily="34" charset="0"/>
                        <a:ea typeface="微软雅黑" panose="020B0503020204020204" pitchFamily="34" charset="-122"/>
                        <a:cs typeface="Arial" panose="020B0604020202020204" pitchFamily="34" charset="0"/>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solidFill>
                      <a:schemeClr val="bg2"/>
                    </a:solidFill>
                  </a:tcPr>
                </a:tc>
                <a:tc gridSpan="2">
                  <a:txBody>
                    <a:bodyPr/>
                    <a:lstStyle/>
                    <a:p>
                      <a:pPr algn="ctr" fontAlgn="ctr"/>
                      <a:r>
                        <a:rPr lang="en-US" altLang="zh-CN" sz="900" b="1" i="0" u="none" strike="noStrike" dirty="0">
                          <a:effectLst/>
                          <a:latin typeface="Arial" panose="020B0604020202020204" pitchFamily="34" charset="0"/>
                          <a:ea typeface="微软雅黑" panose="020B0503020204020204" pitchFamily="34" charset="-122"/>
                          <a:cs typeface="Arial" panose="020B0604020202020204" pitchFamily="34" charset="0"/>
                        </a:rPr>
                        <a:t>2022</a:t>
                      </a:r>
                      <a:r>
                        <a:rPr lang="zh-CN" altLang="en-US" sz="900" b="1" i="0" u="none" strike="noStrike" dirty="0">
                          <a:effectLst/>
                          <a:latin typeface="Arial" panose="020B0604020202020204" pitchFamily="34" charset="0"/>
                          <a:ea typeface="微软雅黑" panose="020B0503020204020204" pitchFamily="34" charset="-122"/>
                          <a:cs typeface="Arial" panose="020B0604020202020204" pitchFamily="34" charset="0"/>
                        </a:rPr>
                        <a:t>年</a:t>
                      </a: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solidFill>
                      <a:schemeClr val="bg2"/>
                    </a:solidFill>
                  </a:tcPr>
                </a:tc>
                <a:tc hMerge="1">
                  <a:txBody>
                    <a:bodyPr/>
                    <a:lstStyle/>
                    <a:p>
                      <a:endParaRPr lang="zh-CN" altLang="en-US" dirty="0"/>
                    </a:p>
                  </a:txBody>
                  <a:tcPr/>
                </a:tc>
                <a:extLst>
                  <a:ext uri="{0D108BD9-81ED-4DB2-BD59-A6C34878D82A}">
                    <a16:rowId xmlns:a16="http://schemas.microsoft.com/office/drawing/2014/main" val="10015"/>
                  </a:ext>
                </a:extLst>
              </a:tr>
              <a:tr h="429937">
                <a:tc vMerge="1">
                  <a:txBody>
                    <a:bodyPr/>
                    <a:lstStyle/>
                    <a:p>
                      <a:endParaRPr lang="zh-CN" altLang="en-US"/>
                    </a:p>
                  </a:txBody>
                  <a:tcPr/>
                </a:tc>
                <a:tc vMerge="1">
                  <a:txBody>
                    <a:bodyPr/>
                    <a:lstStyle/>
                    <a:p>
                      <a:endParaRPr lang="zh-CN" altLang="en-US"/>
                    </a:p>
                  </a:txBody>
                  <a:tcPr>
                    <a:lnT w="12700" cap="flat" cmpd="sng" algn="ctr">
                      <a:solidFill>
                        <a:schemeClr val="tx1">
                          <a:lumMod val="50000"/>
                          <a:lumOff val="50000"/>
                        </a:schemeClr>
                      </a:solidFill>
                      <a:prstDash val="solid"/>
                      <a:round/>
                      <a:headEnd type="none" w="med" len="med"/>
                      <a:tailEnd type="none" w="med" len="med"/>
                    </a:lnT>
                  </a:tcPr>
                </a:tc>
                <a:tc>
                  <a:txBody>
                    <a:bodyPr/>
                    <a:lstStyle/>
                    <a:p>
                      <a:pPr algn="ctr" fontAlgn="ctr"/>
                      <a:r>
                        <a:rPr lang="zh-CN" altLang="en-US" sz="800" b="1" u="none" strike="noStrike" dirty="0">
                          <a:effectLst/>
                          <a:latin typeface="微软雅黑" panose="020B0503020204020204" pitchFamily="34" charset="-122"/>
                          <a:ea typeface="微软雅黑" panose="020B0503020204020204" pitchFamily="34" charset="-122"/>
                        </a:rPr>
                        <a:t>营业额</a:t>
                      </a:r>
                      <a:endParaRPr lang="zh-CN" altLang="en-US" sz="8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solidFill>
                      <a:schemeClr val="bg2"/>
                    </a:solidFill>
                  </a:tcPr>
                </a:tc>
                <a:tc>
                  <a:txBody>
                    <a:bodyPr/>
                    <a:lstStyle/>
                    <a:p>
                      <a:pPr algn="ctr" fontAlgn="ctr"/>
                      <a:r>
                        <a:rPr lang="zh-CN" altLang="en-US" sz="800" b="1" u="none" strike="noStrike" dirty="0">
                          <a:effectLst/>
                          <a:latin typeface="微软雅黑" panose="020B0503020204020204" pitchFamily="34" charset="-122"/>
                          <a:ea typeface="微软雅黑" panose="020B0503020204020204" pitchFamily="34" charset="-122"/>
                        </a:rPr>
                        <a:t>税前利润</a:t>
                      </a:r>
                      <a:endParaRPr lang="zh-CN" altLang="en-US" sz="8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solidFill>
                      <a:schemeClr val="bg2"/>
                    </a:solidFill>
                  </a:tcPr>
                </a:tc>
                <a:tc>
                  <a:txBody>
                    <a:bodyPr/>
                    <a:lstStyle/>
                    <a:p>
                      <a:pPr algn="ctr" fontAlgn="ctr"/>
                      <a:r>
                        <a:rPr lang="zh-CN" altLang="en-US" sz="800" b="1" u="none" strike="noStrike" dirty="0">
                          <a:effectLst/>
                          <a:latin typeface="微软雅黑" panose="020B0503020204020204" pitchFamily="34" charset="-122"/>
                          <a:ea typeface="微软雅黑" panose="020B0503020204020204" pitchFamily="34" charset="-122"/>
                        </a:rPr>
                        <a:t>营业额</a:t>
                      </a:r>
                      <a:endParaRPr lang="zh-CN" altLang="en-US" sz="8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solidFill>
                      <a:schemeClr val="bg2"/>
                    </a:solidFill>
                  </a:tcPr>
                </a:tc>
                <a:tc>
                  <a:txBody>
                    <a:bodyPr/>
                    <a:lstStyle/>
                    <a:p>
                      <a:pPr algn="ctr" fontAlgn="ctr"/>
                      <a:r>
                        <a:rPr lang="zh-CN" altLang="en-US" sz="800" b="1" u="none" strike="noStrike" dirty="0">
                          <a:effectLst/>
                          <a:latin typeface="微软雅黑" panose="020B0503020204020204" pitchFamily="34" charset="-122"/>
                          <a:ea typeface="微软雅黑" panose="020B0503020204020204" pitchFamily="34" charset="-122"/>
                        </a:rPr>
                        <a:t>税前利润</a:t>
                      </a:r>
                      <a:endParaRPr lang="zh-CN" altLang="en-US" sz="8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solidFill>
                      <a:schemeClr val="bg2"/>
                    </a:solidFill>
                  </a:tcPr>
                </a:tc>
                <a:tc>
                  <a:txBody>
                    <a:bodyPr/>
                    <a:lstStyle/>
                    <a:p>
                      <a:pPr algn="ctr" fontAlgn="ctr"/>
                      <a:r>
                        <a:rPr lang="zh-CN" altLang="en-US" sz="800" b="1" u="none" strike="noStrike" dirty="0">
                          <a:effectLst/>
                          <a:latin typeface="微软雅黑" panose="020B0503020204020204" pitchFamily="34" charset="-122"/>
                          <a:ea typeface="微软雅黑" panose="020B0503020204020204" pitchFamily="34" charset="-122"/>
                        </a:rPr>
                        <a:t>营业额</a:t>
                      </a:r>
                      <a:endParaRPr lang="zh-CN" altLang="en-US" sz="8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solidFill>
                      <a:schemeClr val="bg2"/>
                    </a:solidFill>
                  </a:tcPr>
                </a:tc>
                <a:tc>
                  <a:txBody>
                    <a:bodyPr/>
                    <a:lstStyle/>
                    <a:p>
                      <a:pPr algn="ctr" fontAlgn="ctr"/>
                      <a:r>
                        <a:rPr lang="zh-CN" altLang="en-US" sz="800" b="1" u="none" strike="noStrike" dirty="0">
                          <a:effectLst/>
                          <a:latin typeface="微软雅黑" panose="020B0503020204020204" pitchFamily="34" charset="-122"/>
                          <a:ea typeface="微软雅黑" panose="020B0503020204020204" pitchFamily="34" charset="-122"/>
                        </a:rPr>
                        <a:t>税前利润</a:t>
                      </a:r>
                      <a:endParaRPr lang="zh-CN" altLang="en-US" sz="8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10016"/>
                  </a:ext>
                </a:extLst>
              </a:tr>
              <a:tr h="429937">
                <a:tc rowSpan="4">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汽车</a:t>
                      </a:r>
                      <a:br>
                        <a:rPr lang="zh-CN" altLang="en-US" sz="900" b="1" u="none" strike="noStrike" dirty="0">
                          <a:effectLst/>
                          <a:latin typeface="微软雅黑" panose="020B0503020204020204" pitchFamily="34" charset="-122"/>
                          <a:ea typeface="微软雅黑" panose="020B0503020204020204" pitchFamily="34" charset="-122"/>
                        </a:rPr>
                      </a:br>
                      <a:r>
                        <a:rPr lang="zh-CN" altLang="en-US" sz="900" b="1" u="none" strike="noStrike" dirty="0">
                          <a:effectLst/>
                          <a:latin typeface="微软雅黑" panose="020B0503020204020204" pitchFamily="34" charset="-122"/>
                          <a:ea typeface="微软雅黑" panose="020B0503020204020204" pitchFamily="34" charset="-122"/>
                        </a:rPr>
                        <a:t>产业</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905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保养</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905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17"/>
                  </a:ext>
                </a:extLst>
              </a:tr>
              <a:tr h="429937">
                <a:tc vMerge="1">
                  <a:txBody>
                    <a:bodyPr/>
                    <a:lstStyle/>
                    <a:p>
                      <a:endParaRPr lang="zh-CN" altLang="en-US"/>
                    </a:p>
                  </a:txBody>
                  <a:tcPr/>
                </a:tc>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维  修</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a:effectLst/>
                          <a:latin typeface="微软雅黑" panose="020B0503020204020204" pitchFamily="34" charset="-122"/>
                          <a:ea typeface="微软雅黑" panose="020B0503020204020204" pitchFamily="34" charset="-122"/>
                        </a:rPr>
                        <a:t>　</a:t>
                      </a: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a:effectLst/>
                          <a:latin typeface="微软雅黑" panose="020B0503020204020204" pitchFamily="34" charset="-122"/>
                          <a:ea typeface="微软雅黑" panose="020B0503020204020204" pitchFamily="34" charset="-122"/>
                        </a:rPr>
                        <a:t>　</a:t>
                      </a: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18"/>
                  </a:ext>
                </a:extLst>
              </a:tr>
              <a:tr h="429937">
                <a:tc vMerge="1">
                  <a:txBody>
                    <a:bodyPr/>
                    <a:lstStyle/>
                    <a:p>
                      <a:endParaRPr lang="zh-CN" altLang="en-US"/>
                    </a:p>
                  </a:txBody>
                  <a:tcPr/>
                </a:tc>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配  件</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19"/>
                  </a:ext>
                </a:extLst>
              </a:tr>
              <a:tr h="429937">
                <a:tc vMerge="1">
                  <a:txBody>
                    <a:bodyPr/>
                    <a:lstStyle/>
                    <a:p>
                      <a:endParaRPr lang="zh-CN" altLang="en-US"/>
                    </a:p>
                  </a:txBody>
                  <a:tcPr/>
                </a:tc>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总 额</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20"/>
                  </a:ext>
                </a:extLst>
              </a:tr>
              <a:tr h="429937">
                <a:tc>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其他</a:t>
                      </a:r>
                      <a:br>
                        <a:rPr lang="zh-CN" altLang="en-US" sz="900" b="1" u="none" strike="noStrike" dirty="0">
                          <a:effectLst/>
                          <a:latin typeface="微软雅黑" panose="020B0503020204020204" pitchFamily="34" charset="-122"/>
                          <a:ea typeface="微软雅黑" panose="020B0503020204020204" pitchFamily="34" charset="-122"/>
                        </a:rPr>
                      </a:br>
                      <a:r>
                        <a:rPr lang="zh-CN" altLang="en-US" sz="900" b="1" u="none" strike="noStrike" dirty="0">
                          <a:effectLst/>
                          <a:latin typeface="微软雅黑" panose="020B0503020204020204" pitchFamily="34" charset="-122"/>
                          <a:ea typeface="微软雅黑" panose="020B0503020204020204" pitchFamily="34" charset="-122"/>
                        </a:rPr>
                        <a:t>产业</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905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700" b="1" u="none" strike="noStrike" dirty="0">
                          <a:effectLst/>
                          <a:latin typeface="微软雅黑" panose="020B0503020204020204" pitchFamily="34" charset="-122"/>
                          <a:ea typeface="微软雅黑" panose="020B0503020204020204" pitchFamily="34" charset="-122"/>
                        </a:rPr>
                        <a:t>（填写产业名称）</a:t>
                      </a:r>
                      <a:endParaRPr lang="zh-CN" altLang="en-US" sz="7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a:effectLst/>
                          <a:latin typeface="微软雅黑" panose="020B0503020204020204" pitchFamily="34" charset="-122"/>
                          <a:ea typeface="微软雅黑" panose="020B0503020204020204" pitchFamily="34" charset="-122"/>
                        </a:rPr>
                        <a:t>　</a:t>
                      </a:r>
                      <a:endParaRPr lang="zh-CN" altLang="en-US" sz="900" b="0" i="0" u="none" strike="noStrike">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21"/>
                  </a:ext>
                </a:extLst>
              </a:tr>
              <a:tr h="429937">
                <a:tc gridSpan="2">
                  <a:txBody>
                    <a:bodyPr/>
                    <a:lstStyle/>
                    <a:p>
                      <a:pPr algn="ctr" fontAlgn="ctr"/>
                      <a:r>
                        <a:rPr lang="zh-CN" altLang="en-US" sz="900" b="1" u="none" strike="noStrike" dirty="0">
                          <a:effectLst/>
                          <a:latin typeface="微软雅黑" panose="020B0503020204020204" pitchFamily="34" charset="-122"/>
                          <a:ea typeface="微软雅黑" panose="020B0503020204020204" pitchFamily="34" charset="-122"/>
                        </a:rPr>
                        <a:t>总计</a:t>
                      </a:r>
                      <a:endParaRPr lang="zh-CN" altLang="en-US" sz="900" b="1" i="0" u="none" strike="noStrike" dirty="0">
                        <a:effectLst/>
                        <a:latin typeface="微软雅黑" panose="020B0503020204020204" pitchFamily="34" charset="-122"/>
                        <a:ea typeface="微软雅黑" panose="020B0503020204020204" pitchFamily="34" charset="-122"/>
                      </a:endParaRPr>
                    </a:p>
                  </a:txBody>
                  <a:tcPr marL="6852" marR="6852" marT="6852" marB="0" anchor="ctr">
                    <a:lnL w="1905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hMerge="1">
                  <a:txBody>
                    <a:bodyPr/>
                    <a:lstStyle/>
                    <a:p>
                      <a:endParaRPr lang="zh-CN" altLang="en-US"/>
                    </a:p>
                  </a:txBody>
                  <a:tcPr>
                    <a:lnT w="6350" cap="flat" cmpd="sng" algn="ctr">
                      <a:solidFill>
                        <a:schemeClr val="tx1">
                          <a:lumMod val="50000"/>
                          <a:lumOff val="50000"/>
                        </a:schemeClr>
                      </a:solidFill>
                      <a:prstDash val="sysDot"/>
                      <a:round/>
                      <a:headEnd type="none" w="med" len="med"/>
                      <a:tailEnd type="none" w="med" len="med"/>
                    </a:lnT>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a:txBody>
                    <a:bodyPr/>
                    <a:lstStyle/>
                    <a:p>
                      <a:pPr algn="ctr" fontAlgn="ct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bg1">
                          <a:lumMod val="65000"/>
                        </a:schemeClr>
                      </a:solidFill>
                      <a:prstDash val="sysDot"/>
                      <a:round/>
                      <a:headEnd type="none" w="med" len="med"/>
                      <a:tailEnd type="none" w="med" len="med"/>
                    </a:lnR>
                    <a:lnT w="12700" cap="flat" cmpd="sng" algn="ctr">
                      <a:solidFill>
                        <a:schemeClr val="bg1">
                          <a:lumMod val="65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a:txBody>
                    <a:bodyPr/>
                    <a:lstStyle/>
                    <a:p>
                      <a:pPr algn="ctr" fontAlgn="ctr"/>
                      <a:r>
                        <a:rPr lang="zh-CN" altLang="en-US" sz="900" u="none" strike="noStrike" dirty="0">
                          <a:effectLst/>
                          <a:latin typeface="微软雅黑" panose="020B0503020204020204" pitchFamily="34" charset="-122"/>
                          <a:ea typeface="微软雅黑" panose="020B0503020204020204" pitchFamily="34" charset="-122"/>
                        </a:rPr>
                        <a:t>　</a:t>
                      </a:r>
                      <a:endParaRPr lang="zh-CN" altLang="en-US" sz="900" b="0" i="0" u="none" strike="noStrike" dirty="0">
                        <a:effectLst/>
                        <a:latin typeface="微软雅黑" panose="020B0503020204020204" pitchFamily="34" charset="-122"/>
                        <a:ea typeface="微软雅黑" panose="020B0503020204020204" pitchFamily="34" charset="-122"/>
                      </a:endParaRPr>
                    </a:p>
                  </a:txBody>
                  <a:tcPr marL="6852" marR="6852" marT="6852" marB="0" anchor="ctr">
                    <a:lnL w="12700" cap="flat" cmpd="sng" algn="ctr">
                      <a:solidFill>
                        <a:schemeClr val="bg1">
                          <a:lumMod val="65000"/>
                        </a:schemeClr>
                      </a:solidFill>
                      <a:prstDash val="sysDot"/>
                      <a:round/>
                      <a:headEnd type="none" w="med" len="med"/>
                      <a:tailEnd type="none" w="med" len="med"/>
                    </a:lnL>
                    <a:lnR w="19050" cap="flat" cmpd="sng" algn="ctr">
                      <a:solidFill>
                        <a:schemeClr val="bg1">
                          <a:lumMod val="65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22"/>
                  </a:ext>
                </a:extLst>
              </a:tr>
              <a:tr h="859872">
                <a:tc gridSpan="8">
                  <a:txBody>
                    <a:bodyPr/>
                    <a:lstStyle/>
                    <a:p>
                      <a:pPr algn="l" fontAlgn="ctr">
                        <a:lnSpc>
                          <a:spcPct val="150000"/>
                        </a:lnSpc>
                      </a:pPr>
                      <a:r>
                        <a:rPr lang="en-US" altLang="zh-CN" sz="1000" u="none" strike="noStrike" dirty="0">
                          <a:effectLst/>
                          <a:latin typeface="Arial" panose="020B0604020202020204" pitchFamily="34" charset="0"/>
                          <a:ea typeface="微软雅黑" panose="020B0503020204020204" pitchFamily="34" charset="-122"/>
                          <a:cs typeface="Arial" panose="020B0604020202020204" pitchFamily="34" charset="0"/>
                        </a:rPr>
                        <a:t>7.</a:t>
                      </a:r>
                      <a:r>
                        <a:rPr lang="en-US" altLang="zh-CN" sz="1000" u="none" strike="noStrike" baseline="0" dirty="0">
                          <a:effectLst/>
                          <a:latin typeface="Arial" panose="020B0604020202020204" pitchFamily="34" charset="0"/>
                          <a:ea typeface="微软雅黑" panose="020B0503020204020204" pitchFamily="34" charset="-122"/>
                          <a:cs typeface="Arial" panose="020B0604020202020204" pitchFamily="34" charset="0"/>
                        </a:rPr>
                        <a:t> </a:t>
                      </a:r>
                      <a:r>
                        <a:rPr lang="zh-CN" altLang="en-US" sz="1000" u="none" strike="noStrike" dirty="0">
                          <a:effectLst/>
                          <a:latin typeface="Arial" panose="020B0604020202020204" pitchFamily="34" charset="0"/>
                          <a:ea typeface="微软雅黑" panose="020B0503020204020204" pitchFamily="34" charset="-122"/>
                          <a:cs typeface="Arial" panose="020B0604020202020204" pitchFamily="34" charset="0"/>
                        </a:rPr>
                        <a:t>请提供上年度的企业所得税年度纳税申请表</a:t>
                      </a:r>
                      <a:r>
                        <a:rPr lang="en-US" altLang="zh-CN" sz="1000" u="none" strike="noStrike" dirty="0">
                          <a:effectLst/>
                          <a:latin typeface="Arial" panose="020B0604020202020204" pitchFamily="34" charset="0"/>
                          <a:ea typeface="微软雅黑" panose="020B0503020204020204" pitchFamily="34" charset="-122"/>
                          <a:cs typeface="Arial" panose="020B0604020202020204" pitchFamily="34" charset="0"/>
                        </a:rPr>
                        <a:t>(</a:t>
                      </a:r>
                      <a:r>
                        <a:rPr lang="zh-CN" altLang="en-US" sz="1000" u="none" strike="noStrike" dirty="0">
                          <a:effectLst/>
                          <a:latin typeface="Arial" panose="020B0604020202020204" pitchFamily="34" charset="0"/>
                          <a:ea typeface="微软雅黑" panose="020B0503020204020204" pitchFamily="34" charset="-122"/>
                          <a:cs typeface="Arial" panose="020B0604020202020204" pitchFamily="34" charset="0"/>
                        </a:rPr>
                        <a:t>须盖有税务局公章</a:t>
                      </a:r>
                      <a:r>
                        <a:rPr lang="en-US" altLang="zh-CN" sz="1000" u="none" strike="noStrike" dirty="0">
                          <a:effectLst/>
                          <a:latin typeface="Arial" panose="020B0604020202020204" pitchFamily="34" charset="0"/>
                          <a:ea typeface="微软雅黑" panose="020B0503020204020204" pitchFamily="34" charset="-122"/>
                          <a:cs typeface="Arial" panose="020B0604020202020204" pitchFamily="34" charset="0"/>
                        </a:rPr>
                        <a:t>)</a:t>
                      </a:r>
                      <a:endParaRPr lang="zh-CN" altLang="en-US" sz="1000" b="1" i="0" u="none" strike="noStrike" dirty="0">
                        <a:effectLst/>
                        <a:latin typeface="Arial" panose="020B0604020202020204" pitchFamily="34" charset="0"/>
                        <a:ea typeface="微软雅黑" panose="020B0503020204020204" pitchFamily="34" charset="-122"/>
                        <a:cs typeface="Arial" panose="020B0604020202020204" pitchFamily="34" charset="0"/>
                      </a:endParaRPr>
                    </a:p>
                    <a:p>
                      <a:pPr algn="l" fontAlgn="ctr">
                        <a:lnSpc>
                          <a:spcPct val="150000"/>
                        </a:lnSpc>
                      </a:pPr>
                      <a:r>
                        <a:rPr lang="en-US" altLang="zh-CN" sz="1000" u="none" strike="noStrike" dirty="0">
                          <a:effectLst/>
                          <a:latin typeface="Arial" panose="020B0604020202020204" pitchFamily="34" charset="0"/>
                          <a:ea typeface="微软雅黑" panose="020B0503020204020204" pitchFamily="34" charset="-122"/>
                          <a:cs typeface="Arial" panose="020B0604020202020204" pitchFamily="34" charset="0"/>
                        </a:rPr>
                        <a:t>8. </a:t>
                      </a:r>
                      <a:r>
                        <a:rPr lang="zh-CN" altLang="en-US" sz="1000" u="none" strike="noStrike" dirty="0">
                          <a:effectLst/>
                          <a:latin typeface="Arial" panose="020B0604020202020204" pitchFamily="34" charset="0"/>
                          <a:ea typeface="微软雅黑" panose="020B0503020204020204" pitchFamily="34" charset="-122"/>
                          <a:cs typeface="Arial" panose="020B0604020202020204" pitchFamily="34" charset="0"/>
                        </a:rPr>
                        <a:t>请提供营业执照和机动车维修资质（二类以上，含二类）复印件</a:t>
                      </a:r>
                      <a:endParaRPr lang="zh-CN" altLang="en-US" sz="1000" b="1" i="0" u="none" strike="noStrike" dirty="0">
                        <a:effectLst/>
                        <a:latin typeface="Arial" panose="020B0604020202020204" pitchFamily="34" charset="0"/>
                        <a:ea typeface="微软雅黑" panose="020B0503020204020204" pitchFamily="34" charset="-122"/>
                        <a:cs typeface="Arial" panose="020B0604020202020204" pitchFamily="34" charset="0"/>
                      </a:endParaRPr>
                    </a:p>
                  </a:txBody>
                  <a:tcPr marL="6852" marR="6852" marT="6852" marB="0" anchor="ctr">
                    <a:lnL w="19050" cap="flat" cmpd="sng" algn="ctr">
                      <a:solidFill>
                        <a:schemeClr val="bg1">
                          <a:lumMod val="65000"/>
                        </a:schemeClr>
                      </a:solidFill>
                      <a:prstDash val="solid"/>
                      <a:round/>
                      <a:headEnd type="none" w="med" len="med"/>
                      <a:tailEnd type="none" w="med" len="med"/>
                    </a:lnL>
                    <a:lnR w="19050" cap="flat" cmpd="sng" algn="ctr">
                      <a:solidFill>
                        <a:schemeClr val="bg1">
                          <a:lumMod val="65000"/>
                        </a:schemeClr>
                      </a:solidFill>
                      <a:prstDash val="solid"/>
                      <a:round/>
                      <a:headEnd type="none" w="med" len="med"/>
                      <a:tailEnd type="none" w="med" len="med"/>
                    </a:lnR>
                    <a:lnT w="19050" cap="flat" cmpd="sng" algn="ctr">
                      <a:solidFill>
                        <a:schemeClr val="bg1">
                          <a:lumMod val="65000"/>
                        </a:schemeClr>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lnL w="12700" cap="flat" cmpd="sng" algn="ctr">
                      <a:solidFill>
                        <a:schemeClr val="tx1">
                          <a:lumMod val="50000"/>
                          <a:lumOff val="50000"/>
                        </a:schemeClr>
                      </a:solidFill>
                      <a:prstDash val="solid"/>
                      <a:round/>
                      <a:headEnd type="none" w="med" len="med"/>
                      <a:tailEnd type="none" w="med" len="med"/>
                    </a:lnL>
                    <a:lnT w="12700" cap="flat" cmpd="sng" algn="ctr">
                      <a:solidFill>
                        <a:schemeClr val="tx1">
                          <a:lumMod val="50000"/>
                          <a:lumOff val="50000"/>
                        </a:schemeClr>
                      </a:solidFill>
                      <a:prstDash val="solid"/>
                      <a:round/>
                      <a:headEnd type="none" w="med" len="med"/>
                      <a:tailEnd type="none" w="med" len="med"/>
                    </a:lnT>
                  </a:tcPr>
                </a:tc>
                <a:tc hMerge="1">
                  <a:txBody>
                    <a:bodyPr/>
                    <a:lstStyle/>
                    <a:p>
                      <a:endParaRPr lang="zh-CN" altLang="en-US"/>
                    </a:p>
                  </a:txBody>
                  <a:tcPr/>
                </a:tc>
                <a:tc hMerge="1">
                  <a:txBody>
                    <a:bodyPr/>
                    <a:lstStyle/>
                    <a:p>
                      <a:endParaRPr lang="zh-CN" altLang="en-US"/>
                    </a:p>
                  </a:txBody>
                  <a:tcPr>
                    <a:lnL w="12700" cap="flat" cmpd="sng" algn="ctr">
                      <a:solidFill>
                        <a:schemeClr val="tx1">
                          <a:lumMod val="50000"/>
                          <a:lumOff val="50000"/>
                        </a:schemeClr>
                      </a:solidFill>
                      <a:prstDash val="solid"/>
                      <a:round/>
                      <a:headEnd type="none" w="med" len="med"/>
                      <a:tailEnd type="none" w="med" len="med"/>
                    </a:lnL>
                    <a:lnT w="12700" cap="flat" cmpd="sng" algn="ctr">
                      <a:solidFill>
                        <a:schemeClr val="tx1">
                          <a:lumMod val="50000"/>
                          <a:lumOff val="50000"/>
                        </a:schemeClr>
                      </a:solidFill>
                      <a:prstDash val="solid"/>
                      <a:round/>
                      <a:headEnd type="none" w="med" len="med"/>
                      <a:tailEnd type="none" w="med" len="med"/>
                    </a:lnT>
                  </a:tcPr>
                </a:tc>
                <a:tc hMerge="1">
                  <a:txBody>
                    <a:bodyPr/>
                    <a:lstStyle/>
                    <a:p>
                      <a:endParaRPr lang="zh-CN" altLang="en-US"/>
                    </a:p>
                  </a:txBody>
                  <a:tcPr>
                    <a:lnL w="12700" cap="flat" cmpd="sng" algn="ctr">
                      <a:solidFill>
                        <a:schemeClr val="tx1">
                          <a:lumMod val="50000"/>
                          <a:lumOff val="50000"/>
                        </a:schemeClr>
                      </a:solidFill>
                      <a:prstDash val="solid"/>
                      <a:round/>
                      <a:headEnd type="none" w="med" len="med"/>
                      <a:tailEnd type="none" w="med" len="med"/>
                    </a:lnL>
                    <a:lnT w="12700" cap="flat" cmpd="sng" algn="ctr">
                      <a:solidFill>
                        <a:schemeClr val="tx1">
                          <a:lumMod val="50000"/>
                          <a:lumOff val="50000"/>
                        </a:schemeClr>
                      </a:solidFill>
                      <a:prstDash val="solid"/>
                      <a:round/>
                      <a:headEnd type="none" w="med" len="med"/>
                      <a:tailEnd type="none" w="med" len="med"/>
                    </a:lnT>
                  </a:tcPr>
                </a:tc>
                <a:tc hMerge="1">
                  <a:txBody>
                    <a:bodyPr/>
                    <a:lstStyle/>
                    <a:p>
                      <a:endParaRPr lang="zh-CN" altLang="en-US"/>
                    </a:p>
                  </a:txBody>
                  <a:tcPr>
                    <a:lnL w="12700" cap="flat" cmpd="sng" algn="ctr">
                      <a:solidFill>
                        <a:schemeClr val="tx1">
                          <a:lumMod val="50000"/>
                          <a:lumOff val="50000"/>
                        </a:schemeClr>
                      </a:solidFill>
                      <a:prstDash val="solid"/>
                      <a:round/>
                      <a:headEnd type="none" w="med" len="med"/>
                      <a:tailEnd type="none" w="med" len="med"/>
                    </a:lnL>
                    <a:lnT w="12700" cap="flat" cmpd="sng" algn="ctr">
                      <a:solidFill>
                        <a:schemeClr val="tx1">
                          <a:lumMod val="50000"/>
                          <a:lumOff val="50000"/>
                        </a:schemeClr>
                      </a:solidFill>
                      <a:prstDash val="solid"/>
                      <a:round/>
                      <a:headEnd type="none" w="med" len="med"/>
                      <a:tailEnd type="none" w="med" len="med"/>
                    </a:lnT>
                  </a:tcPr>
                </a:tc>
                <a:tc hMerge="1">
                  <a:txBody>
                    <a:bodyPr/>
                    <a:lstStyle/>
                    <a:p>
                      <a:endParaRPr lang="zh-CN" altLang="en-US"/>
                    </a:p>
                  </a:txBody>
                  <a:tcPr/>
                </a:tc>
                <a:extLst>
                  <a:ext uri="{0D108BD9-81ED-4DB2-BD59-A6C34878D82A}">
                    <a16:rowId xmlns:a16="http://schemas.microsoft.com/office/drawing/2014/main" val="10023"/>
                  </a:ext>
                </a:extLst>
              </a:tr>
            </a:tbl>
          </a:graphicData>
        </a:graphic>
      </p:graphicFrame>
    </p:spTree>
    <p:extLst>
      <p:ext uri="{BB962C8B-B14F-4D97-AF65-F5344CB8AC3E}">
        <p14:creationId xmlns:p14="http://schemas.microsoft.com/office/powerpoint/2010/main" val="2429361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48680" y="104649"/>
            <a:ext cx="4464496" cy="428629"/>
          </a:xfrm>
        </p:spPr>
        <p:txBody>
          <a:bodyPr/>
          <a:lstStyle/>
          <a:p>
            <a:pPr fontAlgn="ctr"/>
            <a:r>
              <a:rPr lang="en-US" altLang="zh-CN" sz="2000" dirty="0">
                <a:latin typeface="Arial" pitchFamily="34" charset="0"/>
                <a:cs typeface="Arial" pitchFamily="34" charset="0"/>
              </a:rPr>
              <a:t>8. </a:t>
            </a:r>
            <a:r>
              <a:rPr sz="2000" dirty="0">
                <a:latin typeface="Arial" pitchFamily="34" charset="0"/>
                <a:cs typeface="Arial" pitchFamily="34" charset="0"/>
              </a:rPr>
              <a:t>新建或改建投资计划</a:t>
            </a:r>
            <a:endParaRPr lang="zh-CN" altLang="en-US" sz="2000" dirty="0">
              <a:latin typeface="迷你简中等线"/>
            </a:endParaRPr>
          </a:p>
        </p:txBody>
      </p:sp>
      <p:graphicFrame>
        <p:nvGraphicFramePr>
          <p:cNvPr id="5" name="表格 4"/>
          <p:cNvGraphicFramePr>
            <a:graphicFrameLocks noGrp="1"/>
          </p:cNvGraphicFramePr>
          <p:nvPr>
            <p:extLst>
              <p:ext uri="{D42A27DB-BD31-4B8C-83A1-F6EECF244321}">
                <p14:modId xmlns:p14="http://schemas.microsoft.com/office/powerpoint/2010/main" val="4187928804"/>
              </p:ext>
            </p:extLst>
          </p:nvPr>
        </p:nvGraphicFramePr>
        <p:xfrm>
          <a:off x="249915" y="928665"/>
          <a:ext cx="6429418" cy="6876697"/>
        </p:xfrm>
        <a:graphic>
          <a:graphicData uri="http://schemas.openxmlformats.org/drawingml/2006/table">
            <a:tbl>
              <a:tblPr/>
              <a:tblGrid>
                <a:gridCol w="526423">
                  <a:extLst>
                    <a:ext uri="{9D8B030D-6E8A-4147-A177-3AD203B41FA5}">
                      <a16:colId xmlns:a16="http://schemas.microsoft.com/office/drawing/2014/main" val="20000"/>
                    </a:ext>
                  </a:extLst>
                </a:gridCol>
                <a:gridCol w="1897048">
                  <a:extLst>
                    <a:ext uri="{9D8B030D-6E8A-4147-A177-3AD203B41FA5}">
                      <a16:colId xmlns:a16="http://schemas.microsoft.com/office/drawing/2014/main" val="20001"/>
                    </a:ext>
                  </a:extLst>
                </a:gridCol>
                <a:gridCol w="1283959">
                  <a:extLst>
                    <a:ext uri="{9D8B030D-6E8A-4147-A177-3AD203B41FA5}">
                      <a16:colId xmlns:a16="http://schemas.microsoft.com/office/drawing/2014/main" val="20002"/>
                    </a:ext>
                  </a:extLst>
                </a:gridCol>
                <a:gridCol w="680497">
                  <a:extLst>
                    <a:ext uri="{9D8B030D-6E8A-4147-A177-3AD203B41FA5}">
                      <a16:colId xmlns:a16="http://schemas.microsoft.com/office/drawing/2014/main" val="20003"/>
                    </a:ext>
                  </a:extLst>
                </a:gridCol>
                <a:gridCol w="680497">
                  <a:extLst>
                    <a:ext uri="{9D8B030D-6E8A-4147-A177-3AD203B41FA5}">
                      <a16:colId xmlns:a16="http://schemas.microsoft.com/office/drawing/2014/main" val="20004"/>
                    </a:ext>
                  </a:extLst>
                </a:gridCol>
                <a:gridCol w="1360994">
                  <a:extLst>
                    <a:ext uri="{9D8B030D-6E8A-4147-A177-3AD203B41FA5}">
                      <a16:colId xmlns:a16="http://schemas.microsoft.com/office/drawing/2014/main" val="20005"/>
                    </a:ext>
                  </a:extLst>
                </a:gridCol>
              </a:tblGrid>
              <a:tr h="576697">
                <a:tc gridSpan="6">
                  <a:txBody>
                    <a:bodyPr/>
                    <a:lstStyle/>
                    <a:p>
                      <a:pPr algn="l" fontAlgn="ctr">
                        <a:lnSpc>
                          <a:spcPct val="150000"/>
                        </a:lnSpc>
                      </a:pPr>
                      <a:r>
                        <a:rPr lang="zh-CN" altLang="en-US" sz="1000" b="1" i="0" u="none" strike="noStrike" dirty="0">
                          <a:latin typeface="微软雅黑" pitchFamily="34" charset="-122"/>
                          <a:ea typeface="微软雅黑" pitchFamily="34" charset="-122"/>
                        </a:rPr>
                        <a:t>新公司投资计划</a:t>
                      </a:r>
                    </a:p>
                    <a:p>
                      <a:pPr algn="l" fontAlgn="ctr">
                        <a:lnSpc>
                          <a:spcPct val="150000"/>
                        </a:lnSpc>
                      </a:pPr>
                      <a:r>
                        <a:rPr lang="zh-CN" altLang="en-US" sz="1000" b="1" i="0" u="none" strike="noStrike" dirty="0">
                          <a:latin typeface="微软雅黑" pitchFamily="34" charset="-122"/>
                          <a:ea typeface="微软雅黑" pitchFamily="34" charset="-122"/>
                        </a:rPr>
                        <a:t>最终入选单位承诺依法成立专营北京现代产品的具有独立法人资格的有限公司</a:t>
                      </a:r>
                    </a:p>
                  </a:txBody>
                  <a:tcPr marL="3064" marR="3064" marT="3064"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6350" cap="flat" cmpd="sng" algn="ctr">
                      <a:no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CN" altLang="en-US"/>
                    </a:p>
                  </a:txBody>
                  <a:tcPr/>
                </a:tc>
                <a:tc hMerge="1">
                  <a:txBody>
                    <a:bodyPr/>
                    <a:lstStyle/>
                    <a:p>
                      <a:pPr algn="l" fontAlgn="ctr"/>
                      <a:endParaRPr lang="zh-CN" altLang="en-US" sz="1000" b="1" i="0" u="none" strike="noStrike">
                        <a:latin typeface="迷你简中等线"/>
                      </a:endParaRP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pPr algn="l" fontAlgn="ctr"/>
                      <a:endParaRPr lang="zh-CN" altLang="en-US" sz="1000" b="1" i="0" u="none" strike="noStrike">
                        <a:latin typeface="迷你简中等线"/>
                      </a:endParaRP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pPr algn="l" fontAlgn="ctr"/>
                      <a:endParaRPr lang="zh-CN" altLang="en-US" sz="1000" b="1" i="0" u="none" strike="noStrike">
                        <a:latin typeface="迷你简中等线"/>
                      </a:endParaRP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pPr algn="l" fontAlgn="ctr"/>
                      <a:endParaRPr lang="zh-CN" altLang="en-US" sz="1000" b="1" i="0" u="none" strike="noStrike" dirty="0">
                        <a:latin typeface="迷你简中等线"/>
                      </a:endParaRP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00"/>
                  </a:ext>
                </a:extLst>
              </a:tr>
              <a:tr h="252000">
                <a:tc gridSpan="6">
                  <a:txBody>
                    <a:bodyPr/>
                    <a:lstStyle/>
                    <a:p>
                      <a:pPr algn="ctr" fontAlgn="ctr"/>
                      <a:r>
                        <a:rPr lang="zh-CN" altLang="en-US" sz="1000" b="1" i="0" u="none" strike="noStrike" dirty="0">
                          <a:solidFill>
                            <a:srgbClr val="C00000"/>
                          </a:solidFill>
                          <a:latin typeface="微软雅黑" pitchFamily="34" charset="-122"/>
                          <a:ea typeface="微软雅黑" pitchFamily="34" charset="-122"/>
                        </a:rPr>
                        <a:t>新公司注册资金</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1"/>
                  </a:ext>
                </a:extLst>
              </a:tr>
              <a:tr h="252000">
                <a:tc gridSpan="2">
                  <a:txBody>
                    <a:bodyPr/>
                    <a:lstStyle/>
                    <a:p>
                      <a:pPr algn="ctr" fontAlgn="ctr"/>
                      <a:r>
                        <a:rPr lang="zh-CN" altLang="en-US" sz="1000" b="1" i="0" u="none" strike="noStrike" dirty="0">
                          <a:latin typeface="微软雅黑" pitchFamily="34" charset="-122"/>
                          <a:ea typeface="微软雅黑" pitchFamily="34" charset="-122"/>
                        </a:rPr>
                        <a:t>股东名称</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投入金额</a:t>
                      </a:r>
                      <a:r>
                        <a:rPr lang="en-US" altLang="zh-CN" sz="1000" b="1" i="0" u="none" strike="noStrike" dirty="0">
                          <a:latin typeface="微软雅黑" pitchFamily="34" charset="-122"/>
                          <a:ea typeface="微软雅黑" pitchFamily="34" charset="-122"/>
                        </a:rPr>
                        <a:t>(</a:t>
                      </a:r>
                      <a:r>
                        <a:rPr lang="zh-CN" altLang="en-US" sz="1000" b="1" i="0" u="none" strike="noStrike" dirty="0">
                          <a:latin typeface="微软雅黑" pitchFamily="34" charset="-122"/>
                          <a:ea typeface="微软雅黑" pitchFamily="34" charset="-122"/>
                        </a:rPr>
                        <a:t>万元</a:t>
                      </a:r>
                      <a:r>
                        <a:rPr lang="en-US" altLang="zh-CN" sz="1000" b="1" i="0" u="none" strike="noStrike" dirty="0">
                          <a:latin typeface="微软雅黑" pitchFamily="34" charset="-122"/>
                          <a:ea typeface="微软雅黑" pitchFamily="34" charset="-122"/>
                        </a:rPr>
                        <a:t>)</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股权比例</a:t>
                      </a:r>
                      <a:r>
                        <a:rPr lang="en-US" altLang="zh-CN" sz="1000" b="1" i="0" u="none" strike="noStrike" dirty="0">
                          <a:latin typeface="微软雅黑" pitchFamily="34" charset="-122"/>
                          <a:ea typeface="微软雅黑" pitchFamily="34" charset="-122"/>
                        </a:rPr>
                        <a:t>(%)</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extLst>
                  <a:ext uri="{0D108BD9-81ED-4DB2-BD59-A6C34878D82A}">
                    <a16:rowId xmlns:a16="http://schemas.microsoft.com/office/drawing/2014/main" val="10002"/>
                  </a:ext>
                </a:extLst>
              </a:tr>
              <a:tr h="252000">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FFF"/>
                    </a:solidFill>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gridSpan="2">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03"/>
                  </a:ext>
                </a:extLst>
              </a:tr>
              <a:tr h="252000">
                <a:tc gridSpan="2">
                  <a:txBody>
                    <a:bodyPr/>
                    <a:lstStyle/>
                    <a:p>
                      <a:pPr algn="ctr" fontAlgn="ctr"/>
                      <a:r>
                        <a:rPr lang="zh-CN" altLang="en-US" sz="1000" b="0" i="0" u="none" strike="noStrike" dirty="0">
                          <a:latin typeface="微软雅黑" pitchFamily="34" charset="-122"/>
                          <a:ea typeface="微软雅黑" pitchFamily="34" charset="-122"/>
                        </a:rPr>
                        <a:t>　</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FFF"/>
                    </a:solidFill>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gridSpan="2">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04"/>
                  </a:ext>
                </a:extLst>
              </a:tr>
              <a:tr h="252000">
                <a:tc gridSpan="2">
                  <a:txBody>
                    <a:bodyPr/>
                    <a:lstStyle/>
                    <a:p>
                      <a:pPr algn="ctr" fontAlgn="ctr"/>
                      <a:r>
                        <a:rPr lang="zh-CN" altLang="en-US" sz="1000" b="0" i="0" u="none" strike="noStrike">
                          <a:latin typeface="微软雅黑" pitchFamily="34" charset="-122"/>
                          <a:ea typeface="微软雅黑" pitchFamily="34" charset="-122"/>
                        </a:rPr>
                        <a:t>　</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FFF"/>
                    </a:solidFill>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gridSpan="2">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05"/>
                  </a:ext>
                </a:extLst>
              </a:tr>
              <a:tr h="252000">
                <a:tc gridSpan="2">
                  <a:txBody>
                    <a:bodyPr/>
                    <a:lstStyle/>
                    <a:p>
                      <a:pPr algn="ctr" fontAlgn="ctr"/>
                      <a:r>
                        <a:rPr lang="zh-CN" altLang="en-US" sz="1000" b="0" i="0" u="none" strike="noStrike">
                          <a:latin typeface="微软雅黑" pitchFamily="34" charset="-122"/>
                          <a:ea typeface="微软雅黑" pitchFamily="34" charset="-122"/>
                        </a:rPr>
                        <a:t>　</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rgbClr val="FFFFFF"/>
                    </a:solidFill>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06"/>
                  </a:ext>
                </a:extLst>
              </a:tr>
              <a:tr h="252000">
                <a:tc gridSpan="2">
                  <a:txBody>
                    <a:bodyPr/>
                    <a:lstStyle/>
                    <a:p>
                      <a:pPr algn="ctr" fontAlgn="ctr"/>
                      <a:r>
                        <a:rPr lang="zh-CN" altLang="en-US" sz="1000" b="1" i="0" u="none" strike="noStrike">
                          <a:latin typeface="微软雅黑" pitchFamily="34" charset="-122"/>
                          <a:ea typeface="微软雅黑" pitchFamily="34" charset="-122"/>
                        </a:rPr>
                        <a:t>注册资金总额</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tc hMerge="1">
                  <a:txBody>
                    <a:bodyPr/>
                    <a:lstStyle/>
                    <a:p>
                      <a:endParaRPr lang="zh-CN" altLang="en-US"/>
                    </a:p>
                  </a:txBody>
                  <a:tcPr/>
                </a:tc>
                <a:tc gridSpan="4">
                  <a:txBody>
                    <a:bodyPr/>
                    <a:lstStyle/>
                    <a:p>
                      <a:pPr algn="ctr" fontAlgn="ctr"/>
                      <a:r>
                        <a:rPr lang="zh-CN" altLang="en-US" sz="1000" b="1" i="0" u="none" strike="noStrike" dirty="0">
                          <a:latin typeface="微软雅黑" pitchFamily="34" charset="-122"/>
                          <a:ea typeface="微软雅黑" pitchFamily="34" charset="-122"/>
                        </a:rPr>
                        <a:t>万元</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7"/>
                  </a:ext>
                </a:extLst>
              </a:tr>
              <a:tr h="252000">
                <a:tc gridSpan="6">
                  <a:txBody>
                    <a:bodyPr/>
                    <a:lstStyle/>
                    <a:p>
                      <a:pPr algn="ctr" fontAlgn="ctr"/>
                      <a:r>
                        <a:rPr lang="zh-CN" altLang="en-US" sz="1000" b="1" i="0" u="none" strike="noStrike" dirty="0">
                          <a:solidFill>
                            <a:srgbClr val="C00000"/>
                          </a:solidFill>
                          <a:latin typeface="微软雅黑" pitchFamily="34" charset="-122"/>
                          <a:ea typeface="微软雅黑" pitchFamily="34" charset="-122"/>
                        </a:rPr>
                        <a:t>新公司投资计划</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hMerge="1">
                  <a:txBody>
                    <a:bodyPr/>
                    <a:lstStyle/>
                    <a:p>
                      <a:pPr algn="l" fontAlgn="ctr"/>
                      <a:endParaRPr lang="zh-CN" altLang="en-US" sz="1000" b="1" i="0" u="none" strike="noStrike" dirty="0">
                        <a:latin typeface="微软雅黑" pitchFamily="34" charset="-122"/>
                        <a:ea typeface="微软雅黑" pitchFamily="34" charset="-122"/>
                      </a:endParaRP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pPr algn="l" fontAlgn="ctr"/>
                      <a:endParaRPr lang="zh-CN" altLang="en-US" sz="1000" b="1" i="0" u="none" strike="noStrike" dirty="0">
                        <a:latin typeface="微软雅黑" pitchFamily="34" charset="-122"/>
                        <a:ea typeface="微软雅黑" pitchFamily="34" charset="-122"/>
                      </a:endParaRP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pPr algn="l" fontAlgn="ctr"/>
                      <a:endParaRPr lang="zh-CN" altLang="en-US" sz="1000" b="1" i="0" u="none" strike="noStrike" dirty="0">
                        <a:latin typeface="微软雅黑" pitchFamily="34" charset="-122"/>
                        <a:ea typeface="微软雅黑" pitchFamily="34" charset="-122"/>
                      </a:endParaRP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pPr algn="l" fontAlgn="ctr"/>
                      <a:endParaRPr lang="zh-CN" altLang="en-US" sz="1000" b="1" i="0" u="none" strike="noStrike" dirty="0">
                        <a:latin typeface="微软雅黑" pitchFamily="34" charset="-122"/>
                        <a:ea typeface="微软雅黑" pitchFamily="34" charset="-122"/>
                      </a:endParaRP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08"/>
                  </a:ext>
                </a:extLst>
              </a:tr>
              <a:tr h="252000">
                <a:tc gridSpan="2">
                  <a:txBody>
                    <a:bodyPr/>
                    <a:lstStyle/>
                    <a:p>
                      <a:pPr algn="ctr" fontAlgn="ctr"/>
                      <a:r>
                        <a:rPr lang="zh-CN" altLang="en-US" sz="1000" b="1" i="0" u="none" strike="noStrike" dirty="0">
                          <a:latin typeface="微软雅黑" pitchFamily="34" charset="-122"/>
                          <a:ea typeface="微软雅黑" pitchFamily="34" charset="-122"/>
                        </a:rPr>
                        <a:t>投资项目</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投资金额</a:t>
                      </a:r>
                      <a:r>
                        <a:rPr lang="en-US" altLang="zh-CN" sz="1000" b="1" i="0" u="none" strike="noStrike" dirty="0">
                          <a:latin typeface="微软雅黑" pitchFamily="34" charset="-122"/>
                          <a:ea typeface="微软雅黑" pitchFamily="34" charset="-122"/>
                        </a:rPr>
                        <a:t>(</a:t>
                      </a:r>
                      <a:r>
                        <a:rPr lang="zh-CN" altLang="en-US" sz="1000" b="1" i="0" u="none" strike="noStrike" dirty="0">
                          <a:latin typeface="微软雅黑" pitchFamily="34" charset="-122"/>
                          <a:ea typeface="微软雅黑" pitchFamily="34" charset="-122"/>
                        </a:rPr>
                        <a:t>万元</a:t>
                      </a:r>
                      <a:r>
                        <a:rPr lang="en-US" altLang="zh-CN" sz="1000" b="1" i="0" u="none" strike="noStrike" dirty="0">
                          <a:latin typeface="微软雅黑" pitchFamily="34" charset="-122"/>
                          <a:ea typeface="微软雅黑" pitchFamily="34" charset="-122"/>
                        </a:rPr>
                        <a:t>)</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备注</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extLst>
                  <a:ext uri="{0D108BD9-81ED-4DB2-BD59-A6C34878D82A}">
                    <a16:rowId xmlns:a16="http://schemas.microsoft.com/office/drawing/2014/main" val="10009"/>
                  </a:ext>
                </a:extLst>
              </a:tr>
              <a:tr h="252000">
                <a:tc rowSpan="3">
                  <a:txBody>
                    <a:bodyPr/>
                    <a:lstStyle/>
                    <a:p>
                      <a:pPr algn="ctr" fontAlgn="ctr"/>
                      <a:r>
                        <a:rPr lang="zh-CN" altLang="en-US" sz="1000" b="1" i="0" u="none" strike="noStrike">
                          <a:latin typeface="微软雅黑" pitchFamily="34" charset="-122"/>
                          <a:ea typeface="微软雅黑" pitchFamily="34" charset="-122"/>
                        </a:rPr>
                        <a:t>固定</a:t>
                      </a:r>
                      <a:br>
                        <a:rPr lang="zh-CN" altLang="en-US" sz="1000" b="1" i="0" u="none" strike="noStrike">
                          <a:latin typeface="微软雅黑" pitchFamily="34" charset="-122"/>
                          <a:ea typeface="微软雅黑" pitchFamily="34" charset="-122"/>
                        </a:rPr>
                      </a:br>
                      <a:r>
                        <a:rPr lang="zh-CN" altLang="en-US" sz="1000" b="1" i="0" u="none" strike="noStrike">
                          <a:latin typeface="微软雅黑" pitchFamily="34" charset="-122"/>
                          <a:ea typeface="微软雅黑" pitchFamily="34" charset="-122"/>
                        </a:rPr>
                        <a:t>资产</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a:txBody>
                    <a:bodyPr/>
                    <a:lstStyle/>
                    <a:p>
                      <a:pPr algn="ctr" fontAlgn="ctr"/>
                      <a:r>
                        <a:rPr lang="zh-CN" altLang="en-US" sz="1000" b="1" i="0" u="none" strike="noStrike">
                          <a:latin typeface="微软雅黑" pitchFamily="34" charset="-122"/>
                          <a:ea typeface="微软雅黑" pitchFamily="34" charset="-122"/>
                        </a:rPr>
                        <a:t>土地</a:t>
                      </a:r>
                      <a:r>
                        <a:rPr lang="en-US" altLang="zh-CN" sz="1000" b="1" i="0" u="none" strike="noStrike">
                          <a:latin typeface="微软雅黑" pitchFamily="34" charset="-122"/>
                          <a:ea typeface="微软雅黑" pitchFamily="34" charset="-122"/>
                        </a:rPr>
                        <a:t>(</a:t>
                      </a:r>
                      <a:r>
                        <a:rPr lang="zh-CN" altLang="en-US" sz="1000" b="1" i="0" u="none" strike="noStrike">
                          <a:latin typeface="微软雅黑" pitchFamily="34" charset="-122"/>
                          <a:ea typeface="微软雅黑" pitchFamily="34" charset="-122"/>
                        </a:rPr>
                        <a:t>租用</a:t>
                      </a:r>
                      <a:r>
                        <a:rPr lang="en-US" altLang="zh-CN" sz="1000" b="1" i="0" u="none" strike="noStrike">
                          <a:latin typeface="微软雅黑" pitchFamily="34" charset="-122"/>
                          <a:ea typeface="微软雅黑" pitchFamily="34" charset="-122"/>
                        </a:rPr>
                        <a:t>or</a:t>
                      </a:r>
                      <a:r>
                        <a:rPr lang="zh-CN" altLang="en-US" sz="1000" b="1" i="0" u="none" strike="noStrike">
                          <a:latin typeface="微软雅黑" pitchFamily="34" charset="-122"/>
                          <a:ea typeface="微软雅黑" pitchFamily="34" charset="-122"/>
                        </a:rPr>
                        <a:t>购买</a:t>
                      </a:r>
                      <a:r>
                        <a:rPr lang="en-US" altLang="zh-CN" sz="1000" b="1" i="0" u="none" strike="noStrike">
                          <a:latin typeface="微软雅黑" pitchFamily="34" charset="-122"/>
                          <a:ea typeface="微软雅黑" pitchFamily="34" charset="-122"/>
                        </a:rPr>
                        <a:t>)</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2">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如租用，租期</a:t>
                      </a:r>
                      <a:r>
                        <a:rPr lang="en-US" altLang="zh-CN" sz="1000" b="1" i="0" u="none" strike="noStrike" dirty="0">
                          <a:latin typeface="微软雅黑" pitchFamily="34" charset="-122"/>
                          <a:ea typeface="微软雅黑" pitchFamily="34" charset="-122"/>
                        </a:rPr>
                        <a:t>:      </a:t>
                      </a:r>
                      <a:r>
                        <a:rPr lang="zh-CN" altLang="en-US" sz="1000" b="1" i="0" u="none" strike="noStrike" dirty="0">
                          <a:latin typeface="微软雅黑" pitchFamily="34" charset="-122"/>
                          <a:ea typeface="微软雅黑" pitchFamily="34" charset="-122"/>
                        </a:rPr>
                        <a:t>年</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10"/>
                  </a:ext>
                </a:extLst>
              </a:tr>
              <a:tr h="252000">
                <a:tc vMerge="1">
                  <a:txBody>
                    <a:bodyPr/>
                    <a:lstStyle/>
                    <a:p>
                      <a:endParaRPr lang="zh-CN" altLang="en-US"/>
                    </a:p>
                  </a:txBody>
                  <a:tcPr/>
                </a:tc>
                <a:tc>
                  <a:txBody>
                    <a:bodyPr/>
                    <a:lstStyle/>
                    <a:p>
                      <a:pPr algn="ctr" fontAlgn="ctr"/>
                      <a:r>
                        <a:rPr lang="zh-CN" altLang="en-US" sz="1000" b="1" i="0" u="none" strike="noStrike" dirty="0">
                          <a:latin typeface="微软雅黑" pitchFamily="34" charset="-122"/>
                          <a:ea typeface="微软雅黑" pitchFamily="34" charset="-122"/>
                        </a:rPr>
                        <a:t>建设</a:t>
                      </a:r>
                      <a:r>
                        <a:rPr lang="en-US" altLang="zh-CN" sz="1000" b="1" i="0" u="none" strike="noStrike" dirty="0">
                          <a:latin typeface="微软雅黑" pitchFamily="34" charset="-122"/>
                          <a:ea typeface="微软雅黑" pitchFamily="34" charset="-122"/>
                        </a:rPr>
                        <a:t>(</a:t>
                      </a:r>
                      <a:r>
                        <a:rPr lang="zh-CN" altLang="en-US" sz="1000" b="1" i="0" u="none" strike="noStrike" dirty="0">
                          <a:latin typeface="微软雅黑" pitchFamily="34" charset="-122"/>
                          <a:ea typeface="微软雅黑" pitchFamily="34" charset="-122"/>
                        </a:rPr>
                        <a:t>建筑</a:t>
                      </a:r>
                      <a:r>
                        <a:rPr lang="en-US" altLang="zh-CN" sz="1000" b="1" i="0" u="none" strike="noStrike" dirty="0">
                          <a:latin typeface="微软雅黑" pitchFamily="34" charset="-122"/>
                          <a:ea typeface="微软雅黑" pitchFamily="34" charset="-122"/>
                        </a:rPr>
                        <a:t>+</a:t>
                      </a:r>
                      <a:r>
                        <a:rPr lang="zh-CN" altLang="en-US" sz="1000" b="1" i="0" u="none" strike="noStrike" dirty="0">
                          <a:latin typeface="微软雅黑" pitchFamily="34" charset="-122"/>
                          <a:ea typeface="微软雅黑" pitchFamily="34" charset="-122"/>
                        </a:rPr>
                        <a:t>装修</a:t>
                      </a:r>
                      <a:r>
                        <a:rPr lang="en-US" altLang="zh-CN" sz="1000" b="1" i="0" u="none" strike="noStrike" dirty="0">
                          <a:latin typeface="微软雅黑" pitchFamily="34" charset="-122"/>
                          <a:ea typeface="微软雅黑" pitchFamily="34" charset="-122"/>
                        </a:rPr>
                        <a:t>)</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2">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新建</a:t>
                      </a:r>
                      <a:r>
                        <a:rPr lang="en-US" sz="1000" b="1" i="0" u="none" strike="noStrike" dirty="0">
                          <a:latin typeface="微软雅黑" pitchFamily="34" charset="-122"/>
                          <a:ea typeface="微软雅黑" pitchFamily="34" charset="-122"/>
                        </a:rPr>
                        <a:t>or</a:t>
                      </a:r>
                      <a:r>
                        <a:rPr lang="zh-CN" altLang="en-US" sz="1000" b="1" i="0" u="none" strike="noStrike" dirty="0">
                          <a:latin typeface="微软雅黑" pitchFamily="34" charset="-122"/>
                          <a:ea typeface="微软雅黑" pitchFamily="34" charset="-122"/>
                        </a:rPr>
                        <a:t>改建</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11"/>
                  </a:ext>
                </a:extLst>
              </a:tr>
              <a:tr h="252000">
                <a:tc vMerge="1">
                  <a:txBody>
                    <a:bodyPr/>
                    <a:lstStyle/>
                    <a:p>
                      <a:endParaRPr lang="zh-CN" altLang="en-US"/>
                    </a:p>
                  </a:txBody>
                  <a:tcPr/>
                </a:tc>
                <a:tc>
                  <a:txBody>
                    <a:bodyPr/>
                    <a:lstStyle/>
                    <a:p>
                      <a:pPr algn="ctr" fontAlgn="ctr"/>
                      <a:r>
                        <a:rPr lang="zh-CN" altLang="en-US" sz="1000" b="1" i="0" u="none" strike="noStrike" dirty="0">
                          <a:latin typeface="微软雅黑" pitchFamily="34" charset="-122"/>
                          <a:ea typeface="微软雅黑" pitchFamily="34" charset="-122"/>
                        </a:rPr>
                        <a:t>设备</a:t>
                      </a:r>
                      <a:r>
                        <a:rPr lang="en-US" altLang="zh-CN" sz="1000" b="1" i="0" u="none" strike="noStrike" dirty="0">
                          <a:latin typeface="微软雅黑" pitchFamily="34" charset="-122"/>
                          <a:ea typeface="微软雅黑" pitchFamily="34" charset="-122"/>
                        </a:rPr>
                        <a:t>(</a:t>
                      </a:r>
                      <a:r>
                        <a:rPr lang="zh-CN" altLang="en-US" sz="1000" b="1" i="0" u="none" strike="noStrike" dirty="0">
                          <a:latin typeface="微软雅黑" pitchFamily="34" charset="-122"/>
                          <a:ea typeface="微软雅黑" pitchFamily="34" charset="-122"/>
                        </a:rPr>
                        <a:t>维修</a:t>
                      </a:r>
                      <a:r>
                        <a:rPr lang="en-US" altLang="zh-CN" sz="1000" b="1" i="0" u="none" strike="noStrike" dirty="0">
                          <a:latin typeface="微软雅黑" pitchFamily="34" charset="-122"/>
                          <a:ea typeface="微软雅黑" pitchFamily="34" charset="-122"/>
                        </a:rPr>
                        <a:t>+</a:t>
                      </a:r>
                      <a:r>
                        <a:rPr lang="zh-CN" altLang="en-US" sz="1000" b="1" i="0" u="none" strike="noStrike" dirty="0">
                          <a:latin typeface="微软雅黑" pitchFamily="34" charset="-122"/>
                          <a:ea typeface="微软雅黑" pitchFamily="34" charset="-122"/>
                        </a:rPr>
                        <a:t>办公</a:t>
                      </a:r>
                      <a:r>
                        <a:rPr lang="en-US" altLang="zh-CN" sz="1000" b="1" i="0" u="none" strike="noStrike" dirty="0">
                          <a:latin typeface="微软雅黑" pitchFamily="34" charset="-122"/>
                          <a:ea typeface="微软雅黑" pitchFamily="34" charset="-122"/>
                        </a:rPr>
                        <a:t>)</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12"/>
                  </a:ext>
                </a:extLst>
              </a:tr>
              <a:tr h="252000">
                <a:tc gridSpan="2">
                  <a:txBody>
                    <a:bodyPr/>
                    <a:lstStyle/>
                    <a:p>
                      <a:pPr algn="ctr" fontAlgn="ctr"/>
                      <a:r>
                        <a:rPr lang="zh-CN" altLang="en-US" sz="1000" b="1" i="0" u="none" strike="noStrike">
                          <a:latin typeface="微软雅黑" pitchFamily="34" charset="-122"/>
                          <a:ea typeface="微软雅黑" pitchFamily="34" charset="-122"/>
                        </a:rPr>
                        <a:t>流动资金</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13"/>
                  </a:ext>
                </a:extLst>
              </a:tr>
              <a:tr h="252000">
                <a:tc gridSpan="2">
                  <a:txBody>
                    <a:bodyPr/>
                    <a:lstStyle/>
                    <a:p>
                      <a:pPr algn="ctr" fontAlgn="ctr"/>
                      <a:r>
                        <a:rPr lang="zh-CN" altLang="en-US" sz="1000" b="1" i="0" u="none" strike="noStrike">
                          <a:latin typeface="微软雅黑" pitchFamily="34" charset="-122"/>
                          <a:ea typeface="微软雅黑" pitchFamily="34" charset="-122"/>
                        </a:rPr>
                        <a:t>总投资额度</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tc h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14"/>
                  </a:ext>
                </a:extLst>
              </a:tr>
              <a:tr h="252000">
                <a:tc gridSpan="6">
                  <a:txBody>
                    <a:bodyPr/>
                    <a:lstStyle/>
                    <a:p>
                      <a:pPr algn="ctr" fontAlgn="ctr"/>
                      <a:r>
                        <a:rPr lang="zh-CN" altLang="en-US" sz="1000" b="1" i="0" u="none" strike="noStrike" dirty="0">
                          <a:solidFill>
                            <a:srgbClr val="C00000"/>
                          </a:solidFill>
                          <a:latin typeface="微软雅黑" pitchFamily="34" charset="-122"/>
                          <a:ea typeface="微软雅黑" pitchFamily="34" charset="-122"/>
                        </a:rPr>
                        <a:t>新公司投资人资金来源</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l" fontAlgn="ctr"/>
                      <a:endParaRPr lang="zh-CN" altLang="en-US" sz="1000" b="1" i="0" u="none" strike="noStrike">
                        <a:latin typeface="微软雅黑" pitchFamily="34" charset="-122"/>
                        <a:ea typeface="微软雅黑" pitchFamily="34" charset="-122"/>
                      </a:endParaRP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pPr algn="l" fontAlgn="ctr"/>
                      <a:endParaRPr lang="zh-CN" altLang="en-US" sz="1000" b="1" i="0" u="none" strike="noStrike" dirty="0">
                        <a:latin typeface="微软雅黑" pitchFamily="34" charset="-122"/>
                        <a:ea typeface="微软雅黑" pitchFamily="34" charset="-122"/>
                      </a:endParaRP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15"/>
                  </a:ext>
                </a:extLst>
              </a:tr>
              <a:tr h="252000">
                <a:tc rowSpan="2" gridSpan="2">
                  <a:txBody>
                    <a:bodyPr/>
                    <a:lstStyle/>
                    <a:p>
                      <a:pPr algn="ctr" fontAlgn="ctr"/>
                      <a:r>
                        <a:rPr lang="zh-CN" altLang="en-US" sz="1000" b="1" i="0" u="none" strike="noStrike" dirty="0">
                          <a:latin typeface="微软雅黑" pitchFamily="34" charset="-122"/>
                          <a:ea typeface="微软雅黑" pitchFamily="34" charset="-122"/>
                        </a:rPr>
                        <a:t>投资人名称</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rowSpan="2" hMerge="1">
                  <a:txBody>
                    <a:bodyPr/>
                    <a:lstStyle/>
                    <a:p>
                      <a:endParaRPr lang="zh-CN" altLang="en-US"/>
                    </a:p>
                  </a:txBody>
                  <a:tcPr/>
                </a:tc>
                <a:tc rowSpan="2">
                  <a:txBody>
                    <a:bodyPr/>
                    <a:lstStyle/>
                    <a:p>
                      <a:pPr algn="ctr" fontAlgn="ctr"/>
                      <a:r>
                        <a:rPr lang="zh-CN" altLang="en-US" sz="1000" b="1" i="0" u="none" strike="noStrike" dirty="0">
                          <a:latin typeface="微软雅黑" pitchFamily="34" charset="-122"/>
                          <a:ea typeface="微软雅黑" pitchFamily="34" charset="-122"/>
                        </a:rPr>
                        <a:t>投入金额</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gridSpan="3">
                  <a:txBody>
                    <a:bodyPr/>
                    <a:lstStyle/>
                    <a:p>
                      <a:pPr algn="ctr" fontAlgn="ctr"/>
                      <a:r>
                        <a:rPr lang="zh-CN" altLang="en-US" sz="1000" b="1" i="0" u="none" strike="noStrike" dirty="0">
                          <a:latin typeface="微软雅黑" pitchFamily="34" charset="-122"/>
                          <a:ea typeface="微软雅黑" pitchFamily="34" charset="-122"/>
                        </a:rPr>
                        <a:t>资金来源（万元）</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6"/>
                  </a:ext>
                </a:extLst>
              </a:tr>
              <a:tr h="252000">
                <a:tc gridSpan="2" vMerge="1">
                  <a:txBody>
                    <a:bodyPr/>
                    <a:lstStyle/>
                    <a:p>
                      <a:endParaRPr lang="zh-CN" altLang="en-US"/>
                    </a:p>
                  </a:txBody>
                  <a:tcPr/>
                </a:tc>
                <a:tc hMerge="1" vMerge="1">
                  <a:txBody>
                    <a:bodyPr/>
                    <a:lstStyle/>
                    <a:p>
                      <a:endParaRPr lang="zh-CN" altLang="en-US"/>
                    </a:p>
                  </a:txBody>
                  <a:tcPr/>
                </a:tc>
                <a:tc vMerge="1">
                  <a:txBody>
                    <a:bodyPr/>
                    <a:lstStyle/>
                    <a:p>
                      <a:endParaRPr lang="zh-CN" altLang="en-US"/>
                    </a:p>
                  </a:txBody>
                  <a:tcPr/>
                </a:tc>
                <a:tc gridSpan="2">
                  <a:txBody>
                    <a:bodyPr/>
                    <a:lstStyle/>
                    <a:p>
                      <a:pPr algn="ctr" fontAlgn="ctr"/>
                      <a:r>
                        <a:rPr lang="zh-CN" altLang="en-US" sz="1000" b="1" i="0" u="none" strike="noStrike" dirty="0">
                          <a:latin typeface="微软雅黑" pitchFamily="34" charset="-122"/>
                          <a:ea typeface="微软雅黑" pitchFamily="34" charset="-122"/>
                        </a:rPr>
                        <a:t>自有资金</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tc hMerge="1">
                  <a:txBody>
                    <a:bodyPr/>
                    <a:lstStyle/>
                    <a:p>
                      <a:endParaRPr lang="zh-CN" altLang="en-US"/>
                    </a:p>
                  </a:txBody>
                  <a:tcPr/>
                </a:tc>
                <a:tc>
                  <a:txBody>
                    <a:bodyPr/>
                    <a:lstStyle/>
                    <a:p>
                      <a:pPr algn="ctr" fontAlgn="ctr"/>
                      <a:r>
                        <a:rPr lang="zh-CN" altLang="en-US" sz="1000" b="1" i="0" u="none" strike="noStrike" dirty="0">
                          <a:latin typeface="微软雅黑" pitchFamily="34" charset="-122"/>
                          <a:ea typeface="微软雅黑" pitchFamily="34" charset="-122"/>
                        </a:rPr>
                        <a:t>贷款或其他</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solidFill>
                      <a:schemeClr val="bg2"/>
                    </a:solidFill>
                  </a:tcPr>
                </a:tc>
                <a:extLst>
                  <a:ext uri="{0D108BD9-81ED-4DB2-BD59-A6C34878D82A}">
                    <a16:rowId xmlns:a16="http://schemas.microsoft.com/office/drawing/2014/main" val="10017"/>
                  </a:ext>
                </a:extLst>
              </a:tr>
              <a:tr h="252000">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2">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18"/>
                  </a:ext>
                </a:extLst>
              </a:tr>
              <a:tr h="252000">
                <a:tc gridSpan="2">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2">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19"/>
                  </a:ext>
                </a:extLst>
              </a:tr>
              <a:tr h="252000">
                <a:tc gridSpan="2">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2">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20"/>
                  </a:ext>
                </a:extLst>
              </a:tr>
              <a:tr h="252000">
                <a:tc gridSpan="2">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ctr" fontAlgn="ctr"/>
                      <a:r>
                        <a:rPr lang="zh-CN" altLang="en-US" sz="1000" b="1" i="0" u="none" strike="noStrike">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21"/>
                  </a:ext>
                </a:extLst>
              </a:tr>
              <a:tr h="252000">
                <a:tc gridSpan="2">
                  <a:txBody>
                    <a:bodyPr/>
                    <a:lstStyle/>
                    <a:p>
                      <a:pPr algn="ctr" fontAlgn="ctr"/>
                      <a:r>
                        <a:rPr lang="zh-CN" altLang="en-US" sz="1000" b="1" i="0" u="none" strike="noStrike">
                          <a:latin typeface="微软雅黑" pitchFamily="34" charset="-122"/>
                          <a:ea typeface="微软雅黑" pitchFamily="34" charset="-122"/>
                        </a:rPr>
                        <a:t>总计</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l" fontAlgn="ctr"/>
                      <a:r>
                        <a:rPr lang="zh-CN" altLang="en-US" sz="1000" b="1" i="0" u="none" strike="noStrike">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gridSpan="2">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tc hMerge="1">
                  <a:txBody>
                    <a:bodyPr/>
                    <a:lstStyle/>
                    <a:p>
                      <a:endParaRPr lang="zh-CN" altLang="en-US"/>
                    </a:p>
                  </a:txBody>
                  <a:tcPr/>
                </a:tc>
                <a:tc>
                  <a:txBody>
                    <a:bodyPr/>
                    <a:lstStyle/>
                    <a:p>
                      <a:pPr algn="ctr" fontAlgn="ctr"/>
                      <a:r>
                        <a:rPr lang="zh-CN" altLang="en-US" sz="1000" b="1" i="0" u="none" strike="noStrike" dirty="0">
                          <a:latin typeface="微软雅黑" pitchFamily="34" charset="-122"/>
                          <a:ea typeface="微软雅黑" pitchFamily="34" charset="-122"/>
                        </a:rPr>
                        <a:t>　</a:t>
                      </a: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22"/>
                  </a:ext>
                </a:extLst>
              </a:tr>
              <a:tr h="756000">
                <a:tc gridSpan="6">
                  <a:txBody>
                    <a:bodyPr/>
                    <a:lstStyle/>
                    <a:p>
                      <a:pPr algn="l" fontAlgn="ctr">
                        <a:lnSpc>
                          <a:spcPct val="150000"/>
                        </a:lnSpc>
                      </a:pPr>
                      <a:r>
                        <a:rPr lang="en-US" altLang="zh-CN" sz="1000" b="0" i="0" u="none" strike="noStrike" dirty="0">
                          <a:latin typeface="Arial" pitchFamily="34" charset="0"/>
                          <a:ea typeface="微软雅黑" pitchFamily="34" charset="-122"/>
                          <a:cs typeface="Arial" pitchFamily="34" charset="0"/>
                        </a:rPr>
                        <a:t>9 . </a:t>
                      </a:r>
                      <a:r>
                        <a:rPr lang="zh-CN" altLang="en-US" sz="1000" b="1" i="0" u="none" strike="noStrike" dirty="0">
                          <a:latin typeface="Arial" pitchFamily="34" charset="0"/>
                          <a:ea typeface="微软雅黑" pitchFamily="34" charset="-122"/>
                          <a:cs typeface="Arial" pitchFamily="34" charset="0"/>
                        </a:rPr>
                        <a:t>请提供所有新公司投资人的信息表</a:t>
                      </a:r>
                      <a:r>
                        <a:rPr lang="zh-CN" altLang="en-US" sz="1000" b="0" i="0" u="none" strike="noStrike" dirty="0">
                          <a:latin typeface="Arial" pitchFamily="34" charset="0"/>
                          <a:ea typeface="微软雅黑" pitchFamily="34" charset="-122"/>
                          <a:cs typeface="Arial" pitchFamily="34" charset="0"/>
                        </a:rPr>
                        <a:t>（参考申请单位投资人信息）</a:t>
                      </a:r>
                      <a:endParaRPr lang="zh-CN" altLang="en-US" sz="1000" b="1" i="0" u="none" strike="noStrike" dirty="0">
                        <a:latin typeface="Arial" pitchFamily="34" charset="0"/>
                        <a:ea typeface="微软雅黑" pitchFamily="34" charset="-122"/>
                        <a:cs typeface="Arial" pitchFamily="34" charset="0"/>
                      </a:endParaRPr>
                    </a:p>
                    <a:p>
                      <a:pPr algn="l" fontAlgn="ctr">
                        <a:lnSpc>
                          <a:spcPct val="150000"/>
                        </a:lnSpc>
                      </a:pPr>
                      <a:r>
                        <a:rPr lang="en-US" altLang="zh-CN" sz="1000" b="0" i="0" u="none" strike="noStrike" dirty="0">
                          <a:latin typeface="Arial" pitchFamily="34" charset="0"/>
                          <a:ea typeface="微软雅黑" pitchFamily="34" charset="-122"/>
                          <a:cs typeface="Arial" pitchFamily="34" charset="0"/>
                        </a:rPr>
                        <a:t>10 .</a:t>
                      </a:r>
                      <a:r>
                        <a:rPr lang="en-US" altLang="zh-CN" sz="1000" b="1" i="0" u="none" strike="noStrike" dirty="0">
                          <a:latin typeface="Arial" pitchFamily="34" charset="0"/>
                          <a:ea typeface="微软雅黑" pitchFamily="34" charset="-122"/>
                          <a:cs typeface="Arial" pitchFamily="34" charset="0"/>
                        </a:rPr>
                        <a:t> </a:t>
                      </a:r>
                      <a:r>
                        <a:rPr lang="zh-CN" altLang="en-US" sz="1000" b="1" i="0" u="none" strike="noStrike" dirty="0">
                          <a:latin typeface="微软雅黑" pitchFamily="34" charset="-122"/>
                          <a:ea typeface="微软雅黑" pitchFamily="34" charset="-122"/>
                        </a:rPr>
                        <a:t>所有投资人应说明其资金来源，并出示相应的财务报表 </a:t>
                      </a:r>
                      <a:r>
                        <a:rPr lang="en-US" altLang="zh-CN" sz="1000" b="0" i="0" u="none" strike="noStrike" dirty="0">
                          <a:latin typeface="微软雅黑" pitchFamily="34" charset="-122"/>
                          <a:ea typeface="微软雅黑" pitchFamily="34" charset="-122"/>
                        </a:rPr>
                        <a:t>(2022</a:t>
                      </a:r>
                      <a:r>
                        <a:rPr lang="zh-CN" altLang="en-US" sz="1000" b="0" i="0" u="none" strike="noStrike" dirty="0">
                          <a:latin typeface="微软雅黑" pitchFamily="34" charset="-122"/>
                          <a:ea typeface="微软雅黑" pitchFamily="34" charset="-122"/>
                        </a:rPr>
                        <a:t>年度资产负债表、损益表、现金流量表、银行证明或房产证等其他方式证明）</a:t>
                      </a:r>
                    </a:p>
                  </a:txBody>
                  <a:tcPr marL="3064" marR="3064" marT="3064"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pPr algn="ctr" fontAlgn="ctr"/>
                      <a:endParaRPr lang="zh-CN" altLang="en-US" sz="1000" b="1" i="0" u="none" strike="noStrike">
                        <a:latin typeface="微软雅黑" pitchFamily="34" charset="-122"/>
                        <a:ea typeface="微软雅黑" pitchFamily="34" charset="-122"/>
                      </a:endParaRPr>
                    </a:p>
                  </a:txBody>
                  <a:tcPr marL="3064" marR="3064" marT="3064" marB="0" anchor="ctr">
                    <a:lnL w="6350" cap="flat" cmpd="sng" algn="ctr">
                      <a:solidFill>
                        <a:schemeClr val="tx1">
                          <a:lumMod val="50000"/>
                          <a:lumOff val="50000"/>
                        </a:schemeClr>
                      </a:solidFill>
                      <a:prstDash val="sysDot"/>
                      <a:round/>
                      <a:headEnd type="none" w="med" len="med"/>
                      <a:tailEnd type="none" w="med" len="med"/>
                    </a:lnL>
                    <a:lnR w="6350" cap="flat" cmpd="sng" algn="ctr">
                      <a:solidFill>
                        <a:schemeClr val="tx1">
                          <a:lumMod val="50000"/>
                          <a:lumOff val="50000"/>
                        </a:schemeClr>
                      </a:solidFill>
                      <a:prstDash val="sysDot"/>
                      <a:round/>
                      <a:headEnd type="none" w="med" len="med"/>
                      <a:tailEnd type="none" w="med" len="med"/>
                    </a:ln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tcPr>
                </a:tc>
                <a:extLst>
                  <a:ext uri="{0D108BD9-81ED-4DB2-BD59-A6C34878D82A}">
                    <a16:rowId xmlns:a16="http://schemas.microsoft.com/office/drawing/2014/main" val="10023"/>
                  </a:ext>
                </a:extLst>
              </a:tr>
            </a:tbl>
          </a:graphicData>
        </a:graphic>
      </p:graphicFrame>
    </p:spTree>
    <p:extLst>
      <p:ext uri="{BB962C8B-B14F-4D97-AF65-F5344CB8AC3E}">
        <p14:creationId xmlns:p14="http://schemas.microsoft.com/office/powerpoint/2010/main" val="290988681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1594</TotalTime>
  <Words>2729</Words>
  <Application>Microsoft Office PowerPoint</Application>
  <PresentationFormat>全屏显示(4:3)</PresentationFormat>
  <Paragraphs>544</Paragraphs>
  <Slides>14</Slides>
  <Notes>14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14</vt:i4>
      </vt:variant>
    </vt:vector>
  </HeadingPairs>
  <TitlesOfParts>
    <vt:vector size="25" baseType="lpstr">
      <vt:lpstr>Arial Unicode MS</vt:lpstr>
      <vt:lpstr>Hyundai Sans Text CN</vt:lpstr>
      <vt:lpstr>华文楷体</vt:lpstr>
      <vt:lpstr>楷体</vt:lpstr>
      <vt:lpstr>迷你简中等线</vt:lpstr>
      <vt:lpstr>宋体</vt:lpstr>
      <vt:lpstr>微软雅黑</vt:lpstr>
      <vt:lpstr>Arial</vt:lpstr>
      <vt:lpstr>Calibri</vt:lpstr>
      <vt:lpstr>Wingdings</vt:lpstr>
      <vt:lpstr>Office 主题</vt:lpstr>
      <vt:lpstr>PowerPoint 演示文稿</vt:lpstr>
      <vt:lpstr>PowerPoint 演示文稿</vt:lpstr>
      <vt:lpstr>1. 特约服务站申请书</vt:lpstr>
      <vt:lpstr>2. 北京现代授权经销商申请须知</vt:lpstr>
      <vt:lpstr>3. 申请单位基本现状</vt:lpstr>
      <vt:lpstr>4. 申请单位主要投资人简历(可多页)</vt:lpstr>
      <vt:lpstr>5. 申请单位经营者简历</vt:lpstr>
      <vt:lpstr>6. 申请地区基本情况及申请单位业绩</vt:lpstr>
      <vt:lpstr>8. 新建或改建投资计划</vt:lpstr>
      <vt:lpstr>9. 新建或改建场地情况</vt:lpstr>
      <vt:lpstr>10. 申请拟建服务站选址位置（地图）</vt:lpstr>
      <vt:lpstr>10. 申请服务站选址照片</vt:lpstr>
      <vt:lpstr>10. 申请服务站选址照片</vt:lpstr>
      <vt:lpstr>10. 申请服务站选址照片</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卢光林</dc:creator>
  <cp:lastModifiedBy>卢光林</cp:lastModifiedBy>
  <cp:revision>134</cp:revision>
  <cp:lastPrinted>2023-03-06T00:48:26Z</cp:lastPrinted>
  <dcterms:modified xsi:type="dcterms:W3CDTF">2023-04-20T06:30:03Z</dcterms:modified>
</cp:coreProperties>
</file>